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7"/>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7" r:id="rId14"/>
    <p:sldId id="276" r:id="rId15"/>
    <p:sldId id="275" r:id="rId16"/>
  </p:sldIdLst>
  <p:sldSz cx="24382413" cy="13716000"/>
  <p:notesSz cx="6858000" cy="9144000"/>
  <p:embeddedFontLst>
    <p:embeddedFont>
      <p:font typeface="Calibri" panose="020F0502020204030204" pitchFamily="34" charset="0"/>
      <p:regular r:id="rId18"/>
      <p:bold r:id="rId19"/>
      <p:italic r:id="rId20"/>
      <p:boldItalic r:id="rId21"/>
    </p:embeddedFont>
    <p:embeddedFont>
      <p:font typeface="Montserrat" pitchFamily="2" charset="77"/>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y Simpson" initials="SS" lastIdx="2" clrIdx="0">
    <p:extLst>
      <p:ext uri="{19B8F6BF-5375-455C-9EA6-DF929625EA0E}">
        <p15:presenceInfo xmlns:p15="http://schemas.microsoft.com/office/powerpoint/2012/main" userId="416b8eab7e8525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6930"/>
    <a:srgbClr val="F26A31"/>
    <a:srgbClr val="FBB03B"/>
    <a:srgbClr val="135EAB"/>
    <a:srgbClr val="F15A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331C9-BBE3-4055-8F3F-33492F9DC342}" v="232" dt="2019-08-22T13:44:31.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5"/>
    <p:restoredTop sz="94694"/>
  </p:normalViewPr>
  <p:slideViewPr>
    <p:cSldViewPr snapToGrid="0" snapToObjects="1">
      <p:cViewPr varScale="1">
        <p:scale>
          <a:sx n="55" d="100"/>
          <a:sy n="55" d="100"/>
        </p:scale>
        <p:origin x="880" y="224"/>
      </p:cViewPr>
      <p:guideLst>
        <p:guide orient="horz" pos="4320"/>
        <p:guide pos="76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905C8-3143-4A23-BC16-65DB453C28BA}" type="datetimeFigureOut">
              <a:rPr lang="en-US" smtClean="0"/>
              <a:t>8/27/19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D06B0-9446-435A-8D0B-34353CD65754}" type="slidenum">
              <a:rPr lang="en-US" smtClean="0"/>
              <a:t>‹#›</a:t>
            </a:fld>
            <a:endParaRPr lang="en-US"/>
          </a:p>
        </p:txBody>
      </p:sp>
    </p:spTree>
    <p:extLst>
      <p:ext uri="{BB962C8B-B14F-4D97-AF65-F5344CB8AC3E}">
        <p14:creationId xmlns:p14="http://schemas.microsoft.com/office/powerpoint/2010/main" val="374451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677E0-7B36-4BE2-B6B8-6E80C7C85F60}" type="slidenum">
              <a:rPr lang="en-US" smtClean="0"/>
              <a:t>13</a:t>
            </a:fld>
            <a:endParaRPr lang="en-US"/>
          </a:p>
        </p:txBody>
      </p:sp>
    </p:spTree>
    <p:extLst>
      <p:ext uri="{BB962C8B-B14F-4D97-AF65-F5344CB8AC3E}">
        <p14:creationId xmlns:p14="http://schemas.microsoft.com/office/powerpoint/2010/main" val="427422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Tree>
    <p:extLst>
      <p:ext uri="{BB962C8B-B14F-4D97-AF65-F5344CB8AC3E}">
        <p14:creationId xmlns:p14="http://schemas.microsoft.com/office/powerpoint/2010/main" val="384650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86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7956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tr1">
            <a:extLst>
              <a:ext uri="{FF2B5EF4-FFF2-40B4-BE49-F238E27FC236}">
                <a16:creationId xmlns:a16="http://schemas.microsoft.com/office/drawing/2014/main" id="{2F60AC36-5FDC-8F42-8FED-77ACBD1B2C59}"/>
              </a:ext>
            </a:extLst>
          </p:cNvPr>
          <p:cNvPicPr>
            <a:picLocks noChangeAspect="1"/>
          </p:cNvPicPr>
          <p:nvPr userDrawn="1"/>
        </p:nvPicPr>
        <p:blipFill>
          <a:blip r:embed="rId2"/>
          <a:srcRect/>
          <a:stretch/>
        </p:blipFill>
        <p:spPr>
          <a:xfrm>
            <a:off x="10031717" y="1234441"/>
            <a:ext cx="16065500" cy="11247117"/>
          </a:xfrm>
          <a:prstGeom prst="rect">
            <a:avLst/>
          </a:prstGeom>
        </p:spPr>
      </p:pic>
      <p:pic>
        <p:nvPicPr>
          <p:cNvPr id="4" name="tr2">
            <a:extLst>
              <a:ext uri="{FF2B5EF4-FFF2-40B4-BE49-F238E27FC236}">
                <a16:creationId xmlns:a16="http://schemas.microsoft.com/office/drawing/2014/main" id="{B61F8930-2EEE-CC41-B04C-21389BDE1977}"/>
              </a:ext>
            </a:extLst>
          </p:cNvPr>
          <p:cNvPicPr>
            <a:picLocks noChangeAspect="1"/>
          </p:cNvPicPr>
          <p:nvPr userDrawn="1"/>
        </p:nvPicPr>
        <p:blipFill>
          <a:blip r:embed="rId3"/>
          <a:srcRect/>
          <a:stretch/>
        </p:blipFill>
        <p:spPr>
          <a:xfrm>
            <a:off x="11456587" y="1535723"/>
            <a:ext cx="18267428" cy="11277600"/>
          </a:xfrm>
          <a:prstGeom prst="rect">
            <a:avLst/>
          </a:prstGeom>
        </p:spPr>
      </p:pic>
      <p:pic>
        <p:nvPicPr>
          <p:cNvPr id="5" name="lines">
            <a:extLst>
              <a:ext uri="{FF2B5EF4-FFF2-40B4-BE49-F238E27FC236}">
                <a16:creationId xmlns:a16="http://schemas.microsoft.com/office/drawing/2014/main" id="{DE1496CC-A42F-9144-80D1-37E9E01E2069}"/>
              </a:ext>
            </a:extLst>
          </p:cNvPr>
          <p:cNvPicPr>
            <a:picLocks noChangeAspect="1"/>
          </p:cNvPicPr>
          <p:nvPr userDrawn="1"/>
        </p:nvPicPr>
        <p:blipFill>
          <a:blip r:embed="rId4"/>
          <a:stretch>
            <a:fillRect/>
          </a:stretch>
        </p:blipFill>
        <p:spPr>
          <a:xfrm>
            <a:off x="10038702" y="0"/>
            <a:ext cx="16058515" cy="15013559"/>
          </a:xfrm>
          <a:prstGeom prst="rect">
            <a:avLst/>
          </a:prstGeom>
        </p:spPr>
      </p:pic>
    </p:spTree>
    <p:extLst>
      <p:ext uri="{BB962C8B-B14F-4D97-AF65-F5344CB8AC3E}">
        <p14:creationId xmlns:p14="http://schemas.microsoft.com/office/powerpoint/2010/main" val="416371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1.88919 -2.40741E-6 L 0.04407 -2.40741E-6 " pathEditMode="relative" rAng="0" ptsTypes="AA">
                                      <p:cBhvr>
                                        <p:cTn id="6" dur="1500" fill="hold"/>
                                        <p:tgtEl>
                                          <p:spTgt spid="4"/>
                                        </p:tgtEl>
                                        <p:attrNameLst>
                                          <p:attrName>ppt_x</p:attrName>
                                          <p:attrName>ppt_y</p:attrName>
                                        </p:attrNameLst>
                                      </p:cBhvr>
                                      <p:rCtr x="96666" y="0"/>
                                    </p:animMotion>
                                  </p:childTnLst>
                                </p:cTn>
                              </p:par>
                              <p:par>
                                <p:cTn id="7" presetID="63" presetClass="path" presetSubtype="0" decel="50000" fill="hold" nodeType="withEffect">
                                  <p:stCondLst>
                                    <p:cond delay="0"/>
                                  </p:stCondLst>
                                  <p:childTnLst>
                                    <p:animMotion origin="layout" path="M -2.79817 0 L 0.03802 0 " pathEditMode="relative" rAng="0" ptsTypes="AA">
                                      <p:cBhvr>
                                        <p:cTn id="8" dur="1500" fill="hold"/>
                                        <p:tgtEl>
                                          <p:spTgt spid="3"/>
                                        </p:tgtEl>
                                        <p:attrNameLst>
                                          <p:attrName>ppt_x</p:attrName>
                                          <p:attrName>ppt_y</p:attrName>
                                        </p:attrNameLst>
                                      </p:cBhvr>
                                      <p:rCtr x="1418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DFA48DF8-0E64-DA4D-8514-27EC9185C5B1}"/>
              </a:ext>
            </a:extLst>
          </p:cNvPr>
          <p:cNvSpPr/>
          <p:nvPr userDrawn="1"/>
        </p:nvSpPr>
        <p:spPr>
          <a:xfrm rot="5400000">
            <a:off x="20564275" y="8615818"/>
            <a:ext cx="3213100" cy="3213100"/>
          </a:xfrm>
          <a:prstGeom prst="triangl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17FBAC8-AF63-B94B-B582-0363299B0487}"/>
              </a:ext>
            </a:extLst>
          </p:cNvPr>
          <p:cNvSpPr/>
          <p:nvPr userDrawn="1"/>
        </p:nvSpPr>
        <p:spPr>
          <a:xfrm rot="16200000" flipH="1">
            <a:off x="16520160" y="9395380"/>
            <a:ext cx="4867075" cy="4867075"/>
          </a:xfrm>
          <a:prstGeom prst="triangle">
            <a:avLst/>
          </a:prstGeom>
          <a:solidFill>
            <a:srgbClr val="FBB03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8AAE5BE4-C237-2B47-9F1C-200CDEF4EB33}"/>
              </a:ext>
            </a:extLst>
          </p:cNvPr>
          <p:cNvSpPr/>
          <p:nvPr userDrawn="1"/>
        </p:nvSpPr>
        <p:spPr>
          <a:xfrm rot="5400000">
            <a:off x="22170824" y="8615818"/>
            <a:ext cx="1501317" cy="1501317"/>
          </a:xfrm>
          <a:prstGeom prst="triangle">
            <a:avLst/>
          </a:prstGeom>
          <a:solidFill>
            <a:srgbClr val="FBB03B">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12DDDE57-EE07-6249-B8EC-264377560CFB}"/>
              </a:ext>
            </a:extLst>
          </p:cNvPr>
          <p:cNvSpPr/>
          <p:nvPr userDrawn="1"/>
        </p:nvSpPr>
        <p:spPr>
          <a:xfrm rot="5400000">
            <a:off x="15704162" y="10222368"/>
            <a:ext cx="4215965" cy="4215965"/>
          </a:xfrm>
          <a:prstGeom prst="triangl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F614F6F1-8AB1-444D-84CF-C16F1A8CE997}"/>
              </a:ext>
            </a:extLst>
          </p:cNvPr>
          <p:cNvSpPr/>
          <p:nvPr userDrawn="1"/>
        </p:nvSpPr>
        <p:spPr>
          <a:xfrm rot="5400000">
            <a:off x="13249074" y="815084"/>
            <a:ext cx="5404685" cy="5404685"/>
          </a:xfrm>
          <a:prstGeom prst="triangle">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B37640E5-35AE-4141-BF83-253672BFFFB0}"/>
              </a:ext>
            </a:extLst>
          </p:cNvPr>
          <p:cNvSpPr/>
          <p:nvPr userDrawn="1"/>
        </p:nvSpPr>
        <p:spPr>
          <a:xfrm rot="5400000">
            <a:off x="15177396" y="-959261"/>
            <a:ext cx="4539115" cy="4539115"/>
          </a:xfrm>
          <a:prstGeom prst="triangle">
            <a:avLst/>
          </a:prstGeom>
          <a:solidFill>
            <a:srgbClr val="FBB03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3CE09BD6-F756-A242-ABF9-EE799C0BB29B}"/>
              </a:ext>
            </a:extLst>
          </p:cNvPr>
          <p:cNvSpPr/>
          <p:nvPr userDrawn="1"/>
        </p:nvSpPr>
        <p:spPr>
          <a:xfrm rot="16200000" flipH="1">
            <a:off x="13866036" y="241919"/>
            <a:ext cx="3213100" cy="3213100"/>
          </a:xfrm>
          <a:prstGeom prst="triangle">
            <a:avLst/>
          </a:prstGeom>
          <a:solidFill>
            <a:srgbClr val="FBB03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70E17DCF-9B3B-6349-B34C-81ED82421317}"/>
              </a:ext>
            </a:extLst>
          </p:cNvPr>
          <p:cNvSpPr/>
          <p:nvPr userDrawn="1"/>
        </p:nvSpPr>
        <p:spPr>
          <a:xfrm rot="5400000">
            <a:off x="16519637" y="3550661"/>
            <a:ext cx="2271200" cy="2271200"/>
          </a:xfrm>
          <a:prstGeom prst="triangle">
            <a:avLst/>
          </a:prstGeom>
          <a:solidFill>
            <a:srgbClr val="F15A2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F3787B5D-1568-7840-9002-E0101908C029}"/>
              </a:ext>
            </a:extLst>
          </p:cNvPr>
          <p:cNvSpPr/>
          <p:nvPr userDrawn="1"/>
        </p:nvSpPr>
        <p:spPr>
          <a:xfrm rot="16200000" flipH="1">
            <a:off x="20317772" y="4686261"/>
            <a:ext cx="3213100" cy="3213100"/>
          </a:xfrm>
          <a:prstGeom prst="triangle">
            <a:avLst/>
          </a:prstGeom>
          <a:solidFill>
            <a:srgbClr val="F15A2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FCCAF526-7CB7-6748-A466-85684CCA8A2A}"/>
              </a:ext>
            </a:extLst>
          </p:cNvPr>
          <p:cNvSpPr/>
          <p:nvPr userDrawn="1"/>
        </p:nvSpPr>
        <p:spPr>
          <a:xfrm rot="16200000" flipH="1">
            <a:off x="14202845" y="6924001"/>
            <a:ext cx="1501317" cy="1501317"/>
          </a:xfrm>
          <a:prstGeom prst="triangle">
            <a:avLst/>
          </a:prstGeom>
          <a:solidFill>
            <a:srgbClr val="FBB03B">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FEDE86-5E45-2D43-83B0-4E170639B687}"/>
              </a:ext>
            </a:extLst>
          </p:cNvPr>
          <p:cNvPicPr>
            <a:picLocks noChangeAspect="1"/>
          </p:cNvPicPr>
          <p:nvPr userDrawn="1"/>
        </p:nvPicPr>
        <p:blipFill>
          <a:blip r:embed="rId2"/>
          <a:stretch>
            <a:fillRect/>
          </a:stretch>
        </p:blipFill>
        <p:spPr>
          <a:xfrm>
            <a:off x="10045996" y="1058101"/>
            <a:ext cx="16058515" cy="15013559"/>
          </a:xfrm>
          <a:prstGeom prst="rect">
            <a:avLst/>
          </a:prstGeom>
        </p:spPr>
      </p:pic>
      <p:pic>
        <p:nvPicPr>
          <p:cNvPr id="18" name="logo" descr="A close up of a sign&#10;&#10;Description automatically generated">
            <a:extLst>
              <a:ext uri="{FF2B5EF4-FFF2-40B4-BE49-F238E27FC236}">
                <a16:creationId xmlns:a16="http://schemas.microsoft.com/office/drawing/2014/main" id="{2939D1BC-7B5A-5742-A067-0AB723D99A2D}"/>
              </a:ext>
            </a:extLst>
          </p:cNvPr>
          <p:cNvPicPr>
            <a:picLocks noChangeAspect="1"/>
          </p:cNvPicPr>
          <p:nvPr userDrawn="1"/>
        </p:nvPicPr>
        <p:blipFill>
          <a:blip r:embed="rId3"/>
          <a:stretch>
            <a:fillRect/>
          </a:stretch>
        </p:blipFill>
        <p:spPr>
          <a:xfrm>
            <a:off x="1328153" y="12093283"/>
            <a:ext cx="4000567" cy="960136"/>
          </a:xfrm>
          <a:prstGeom prst="rect">
            <a:avLst/>
          </a:prstGeom>
        </p:spPr>
      </p:pic>
    </p:spTree>
    <p:extLst>
      <p:ext uri="{BB962C8B-B14F-4D97-AF65-F5344CB8AC3E}">
        <p14:creationId xmlns:p14="http://schemas.microsoft.com/office/powerpoint/2010/main" val="407077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grpId="0" nodeType="withEffect">
                                  <p:stCondLst>
                                    <p:cond delay="0"/>
                                  </p:stCondLst>
                                  <p:childTnLst>
                                    <p:animMotion origin="layout" path="M -1.34612 4.25926E-6 L -2.34716E-6 4.25926E-6 " pathEditMode="relative" rAng="0" ptsTypes="AA">
                                      <p:cBhvr>
                                        <p:cTn id="6" dur="1500" fill="hold"/>
                                        <p:tgtEl>
                                          <p:spTgt spid="10"/>
                                        </p:tgtEl>
                                        <p:attrNameLst>
                                          <p:attrName>ppt_x</p:attrName>
                                          <p:attrName>ppt_y</p:attrName>
                                        </p:attrNameLst>
                                      </p:cBhvr>
                                      <p:rCtr x="66801" y="0"/>
                                    </p:animMotion>
                                  </p:childTnLst>
                                </p:cTn>
                              </p:par>
                              <p:par>
                                <p:cTn id="7" presetID="63" presetClass="path" presetSubtype="0" decel="50000" fill="hold" grpId="0" nodeType="withEffect">
                                  <p:stCondLst>
                                    <p:cond delay="0"/>
                                  </p:stCondLst>
                                  <p:childTnLst>
                                    <p:animMotion origin="layout" path="M -0.83391 1.66667E-6 L 6.69965E-7 1.66667E-6 " pathEditMode="relative" rAng="0" ptsTypes="AA">
                                      <p:cBhvr>
                                        <p:cTn id="8" dur="1500" fill="hold"/>
                                        <p:tgtEl>
                                          <p:spTgt spid="9"/>
                                        </p:tgtEl>
                                        <p:attrNameLst>
                                          <p:attrName>ppt_x</p:attrName>
                                          <p:attrName>ppt_y</p:attrName>
                                        </p:attrNameLst>
                                      </p:cBhvr>
                                      <p:rCtr x="40732" y="0"/>
                                    </p:animMotion>
                                  </p:childTnLst>
                                </p:cTn>
                              </p:par>
                              <p:par>
                                <p:cTn id="9" presetID="63" presetClass="path" presetSubtype="0" decel="50000" fill="hold" grpId="0" nodeType="withEffect">
                                  <p:stCondLst>
                                    <p:cond delay="0"/>
                                  </p:stCondLst>
                                  <p:childTnLst>
                                    <p:animMotion origin="layout" path="M -1.49436 -4.62963E-6 L 1.40244E-6 -4.62963E-6 " pathEditMode="relative" rAng="0" ptsTypes="AA">
                                      <p:cBhvr>
                                        <p:cTn id="10" dur="1500" fill="hold"/>
                                        <p:tgtEl>
                                          <p:spTgt spid="6"/>
                                        </p:tgtEl>
                                        <p:attrNameLst>
                                          <p:attrName>ppt_x</p:attrName>
                                          <p:attrName>ppt_y</p:attrName>
                                        </p:attrNameLst>
                                      </p:cBhvr>
                                      <p:rCtr x="74256" y="0"/>
                                    </p:animMotion>
                                  </p:childTnLst>
                                </p:cTn>
                              </p:par>
                              <p:par>
                                <p:cTn id="11" presetID="63" presetClass="path" presetSubtype="0" decel="50000" fill="hold" grpId="0" nodeType="withEffect">
                                  <p:stCondLst>
                                    <p:cond delay="0"/>
                                  </p:stCondLst>
                                  <p:childTnLst>
                                    <p:animMotion origin="layout" path="M -1.45908 0.00173 L -3.44944E-6 -2.77778E-6 " pathEditMode="relative" rAng="0" ptsTypes="AA">
                                      <p:cBhvr>
                                        <p:cTn id="12" dur="1500" fill="hold"/>
                                        <p:tgtEl>
                                          <p:spTgt spid="13"/>
                                        </p:tgtEl>
                                        <p:attrNameLst>
                                          <p:attrName>ppt_x</p:attrName>
                                          <p:attrName>ppt_y</p:attrName>
                                        </p:attrNameLst>
                                      </p:cBhvr>
                                      <p:rCtr x="72440" y="0"/>
                                    </p:animMotion>
                                  </p:childTnLst>
                                </p:cTn>
                              </p:par>
                              <p:par>
                                <p:cTn id="13" presetID="63" presetClass="path" presetSubtype="0" decel="50000" fill="hold" grpId="0" nodeType="withEffect">
                                  <p:stCondLst>
                                    <p:cond delay="0"/>
                                  </p:stCondLst>
                                  <p:childTnLst>
                                    <p:animMotion origin="layout" path="M -0.83742 3.88889E-6 L 4.26069E-6 3.88889E-6 " pathEditMode="relative" rAng="0" ptsTypes="AA">
                                      <p:cBhvr>
                                        <p:cTn id="14" dur="1500" fill="hold"/>
                                        <p:tgtEl>
                                          <p:spTgt spid="11"/>
                                        </p:tgtEl>
                                        <p:attrNameLst>
                                          <p:attrName>ppt_x</p:attrName>
                                          <p:attrName>ppt_y</p:attrName>
                                        </p:attrNameLst>
                                      </p:cBhvr>
                                      <p:rCtr x="41702" y="0"/>
                                    </p:animMotion>
                                  </p:childTnLst>
                                </p:cTn>
                              </p:par>
                              <p:par>
                                <p:cTn id="15" presetID="63" presetClass="path" presetSubtype="0" decel="50000" fill="hold" grpId="0" nodeType="withEffect">
                                  <p:stCondLst>
                                    <p:cond delay="0"/>
                                  </p:stCondLst>
                                  <p:childTnLst>
                                    <p:animMotion origin="layout" path="M -1.3564 -3.7037E-7 L 4.84146E-6 -3.7037E-7 " pathEditMode="relative" rAng="0" ptsTypes="AA">
                                      <p:cBhvr>
                                        <p:cTn id="16" dur="1500" fill="hold"/>
                                        <p:tgtEl>
                                          <p:spTgt spid="8"/>
                                        </p:tgtEl>
                                        <p:attrNameLst>
                                          <p:attrName>ppt_x</p:attrName>
                                          <p:attrName>ppt_y</p:attrName>
                                        </p:attrNameLst>
                                      </p:cBhvr>
                                      <p:rCtr x="67817" y="0"/>
                                    </p:animMotion>
                                  </p:childTnLst>
                                </p:cTn>
                              </p:par>
                              <p:par>
                                <p:cTn id="17" presetID="35" presetClass="path" presetSubtype="0" decel="50000" fill="hold" grpId="0" nodeType="withEffect">
                                  <p:stCondLst>
                                    <p:cond delay="0"/>
                                  </p:stCondLst>
                                  <p:childTnLst>
                                    <p:animMotion origin="layout" path="M 0.50921 -2.22222E-6 L -2.34716E-6 -2.22222E-6 " pathEditMode="relative" rAng="0" ptsTypes="AA">
                                      <p:cBhvr>
                                        <p:cTn id="18" dur="1500" fill="hold"/>
                                        <p:tgtEl>
                                          <p:spTgt spid="12"/>
                                        </p:tgtEl>
                                        <p:attrNameLst>
                                          <p:attrName>ppt_x</p:attrName>
                                          <p:attrName>ppt_y</p:attrName>
                                        </p:attrNameLst>
                                      </p:cBhvr>
                                      <p:rCtr x="-24989" y="0"/>
                                    </p:animMotion>
                                  </p:childTnLst>
                                </p:cTn>
                              </p:par>
                              <p:par>
                                <p:cTn id="19" presetID="35" presetClass="path" presetSubtype="0" decel="50000" fill="hold" grpId="0" nodeType="withEffect">
                                  <p:stCondLst>
                                    <p:cond delay="0"/>
                                  </p:stCondLst>
                                  <p:childTnLst>
                                    <p:animMotion origin="layout" path="M 0.4288 -7.40741E-7 L -1.46494E-6 -7.40741E-7 " pathEditMode="relative" rAng="0" ptsTypes="AA">
                                      <p:cBhvr>
                                        <p:cTn id="20" dur="1500" fill="hold"/>
                                        <p:tgtEl>
                                          <p:spTgt spid="15"/>
                                        </p:tgtEl>
                                        <p:attrNameLst>
                                          <p:attrName>ppt_x</p:attrName>
                                          <p:attrName>ppt_y</p:attrName>
                                        </p:attrNameLst>
                                      </p:cBhvr>
                                      <p:rCtr x="-20978" y="0"/>
                                    </p:animMotion>
                                  </p:childTnLst>
                                </p:cTn>
                              </p:par>
                              <p:par>
                                <p:cTn id="21" presetID="35" presetClass="path" presetSubtype="0" decel="50000" fill="hold" grpId="0" nodeType="withEffect">
                                  <p:stCondLst>
                                    <p:cond delay="0"/>
                                  </p:stCondLst>
                                  <p:childTnLst>
                                    <p:animMotion origin="layout" path="M 1.08705 -4.25926E-6 L 7.46793E-7 -4.25926E-6 " pathEditMode="relative" rAng="0" ptsTypes="AA">
                                      <p:cBhvr>
                                        <p:cTn id="22" dur="1500" fill="hold"/>
                                        <p:tgtEl>
                                          <p:spTgt spid="7"/>
                                        </p:tgtEl>
                                        <p:attrNameLst>
                                          <p:attrName>ppt_x</p:attrName>
                                          <p:attrName>ppt_y</p:attrName>
                                        </p:attrNameLst>
                                      </p:cBhvr>
                                      <p:rCtr x="-54352" y="0"/>
                                    </p:animMotion>
                                  </p:childTnLst>
                                </p:cTn>
                              </p:par>
                              <p:par>
                                <p:cTn id="23" presetID="35" presetClass="path" presetSubtype="0" decel="50000" fill="hold" grpId="0" nodeType="withEffect">
                                  <p:stCondLst>
                                    <p:cond delay="0"/>
                                  </p:stCondLst>
                                  <p:childTnLst>
                                    <p:animMotion origin="layout" path="M 0.49105 3.7037E-6 L 3.12195E-6 3.7037E-6 " pathEditMode="relative" rAng="0" ptsTypes="AA">
                                      <p:cBhvr>
                                        <p:cTn id="24" dur="1500" fill="hold"/>
                                        <p:tgtEl>
                                          <p:spTgt spid="14"/>
                                        </p:tgtEl>
                                        <p:attrNameLst>
                                          <p:attrName>ppt_x</p:attrName>
                                          <p:attrName>ppt_y</p:attrName>
                                        </p:attrNameLst>
                                      </p:cBhvr>
                                      <p:rCtr x="-23511" y="0"/>
                                    </p:animMotion>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guide id="3" pos="876" userDrawn="1">
          <p15:clr>
            <a:srgbClr val="FBAE40"/>
          </p15:clr>
        </p15:guide>
        <p15:guide id="4" orient="horz" pos="1462" userDrawn="1">
          <p15:clr>
            <a:srgbClr val="FBAE40"/>
          </p15:clr>
        </p15:guide>
        <p15:guide id="5" orient="horz" pos="19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DFA48DF8-0E64-DA4D-8514-27EC9185C5B1}"/>
              </a:ext>
            </a:extLst>
          </p:cNvPr>
          <p:cNvSpPr/>
          <p:nvPr userDrawn="1"/>
        </p:nvSpPr>
        <p:spPr>
          <a:xfrm rot="5400000">
            <a:off x="20564275" y="278539"/>
            <a:ext cx="3213100" cy="3213100"/>
          </a:xfrm>
          <a:prstGeom prst="triangl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17FBAC8-AF63-B94B-B582-0363299B0487}"/>
              </a:ext>
            </a:extLst>
          </p:cNvPr>
          <p:cNvSpPr/>
          <p:nvPr userDrawn="1"/>
        </p:nvSpPr>
        <p:spPr>
          <a:xfrm rot="16200000" flipH="1">
            <a:off x="16520160" y="1058101"/>
            <a:ext cx="4867075" cy="4867075"/>
          </a:xfrm>
          <a:prstGeom prst="triangle">
            <a:avLst/>
          </a:prstGeom>
          <a:solidFill>
            <a:srgbClr val="FBB03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8AAE5BE4-C237-2B47-9F1C-200CDEF4EB33}"/>
              </a:ext>
            </a:extLst>
          </p:cNvPr>
          <p:cNvSpPr/>
          <p:nvPr userDrawn="1"/>
        </p:nvSpPr>
        <p:spPr>
          <a:xfrm rot="5400000">
            <a:off x="13946111" y="599028"/>
            <a:ext cx="1501317" cy="1501317"/>
          </a:xfrm>
          <a:prstGeom prst="triangle">
            <a:avLst/>
          </a:prstGeom>
          <a:solidFill>
            <a:srgbClr val="FBB03B">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12DDDE57-EE07-6249-B8EC-264377560CFB}"/>
              </a:ext>
            </a:extLst>
          </p:cNvPr>
          <p:cNvSpPr/>
          <p:nvPr userDrawn="1"/>
        </p:nvSpPr>
        <p:spPr>
          <a:xfrm rot="5400000">
            <a:off x="15704162" y="1885089"/>
            <a:ext cx="4215965" cy="4215965"/>
          </a:xfrm>
          <a:prstGeom prst="triangl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F614F6F1-8AB1-444D-84CF-C16F1A8CE997}"/>
              </a:ext>
            </a:extLst>
          </p:cNvPr>
          <p:cNvSpPr/>
          <p:nvPr userDrawn="1"/>
        </p:nvSpPr>
        <p:spPr>
          <a:xfrm rot="5400000">
            <a:off x="12241779" y="7948135"/>
            <a:ext cx="5404685" cy="5404685"/>
          </a:xfrm>
          <a:prstGeom prst="triangle">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B37640E5-35AE-4141-BF83-253672BFFFB0}"/>
              </a:ext>
            </a:extLst>
          </p:cNvPr>
          <p:cNvSpPr/>
          <p:nvPr userDrawn="1"/>
        </p:nvSpPr>
        <p:spPr>
          <a:xfrm rot="5400000">
            <a:off x="15060014" y="4852752"/>
            <a:ext cx="4539115" cy="4539115"/>
          </a:xfrm>
          <a:prstGeom prst="triangle">
            <a:avLst/>
          </a:prstGeom>
          <a:solidFill>
            <a:srgbClr val="FBB03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3CE09BD6-F756-A242-ABF9-EE799C0BB29B}"/>
              </a:ext>
            </a:extLst>
          </p:cNvPr>
          <p:cNvSpPr/>
          <p:nvPr userDrawn="1"/>
        </p:nvSpPr>
        <p:spPr>
          <a:xfrm rot="16200000" flipH="1">
            <a:off x="12881519" y="7122309"/>
            <a:ext cx="3213100" cy="3213100"/>
          </a:xfrm>
          <a:prstGeom prst="triangle">
            <a:avLst/>
          </a:prstGeom>
          <a:solidFill>
            <a:srgbClr val="FBB03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70E17DCF-9B3B-6349-B34C-81ED82421317}"/>
              </a:ext>
            </a:extLst>
          </p:cNvPr>
          <p:cNvSpPr/>
          <p:nvPr userDrawn="1"/>
        </p:nvSpPr>
        <p:spPr>
          <a:xfrm rot="5400000">
            <a:off x="16791758" y="11081620"/>
            <a:ext cx="2271200" cy="2271200"/>
          </a:xfrm>
          <a:prstGeom prst="triangle">
            <a:avLst/>
          </a:prstGeom>
          <a:solidFill>
            <a:srgbClr val="F15A2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F3787B5D-1568-7840-9002-E0101908C029}"/>
              </a:ext>
            </a:extLst>
          </p:cNvPr>
          <p:cNvSpPr/>
          <p:nvPr userDrawn="1"/>
        </p:nvSpPr>
        <p:spPr>
          <a:xfrm rot="16200000" flipH="1">
            <a:off x="18957725" y="6829877"/>
            <a:ext cx="3213100" cy="3213100"/>
          </a:xfrm>
          <a:prstGeom prst="triangle">
            <a:avLst/>
          </a:prstGeom>
          <a:solidFill>
            <a:srgbClr val="F15A2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FCCAF526-7CB7-6748-A466-85684CCA8A2A}"/>
              </a:ext>
            </a:extLst>
          </p:cNvPr>
          <p:cNvSpPr/>
          <p:nvPr userDrawn="1"/>
        </p:nvSpPr>
        <p:spPr>
          <a:xfrm rot="16200000" flipH="1">
            <a:off x="19062958" y="10218855"/>
            <a:ext cx="1501317" cy="1501317"/>
          </a:xfrm>
          <a:prstGeom prst="triangle">
            <a:avLst/>
          </a:prstGeom>
          <a:solidFill>
            <a:srgbClr val="FBB03B">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FEDE86-5E45-2D43-83B0-4E170639B687}"/>
              </a:ext>
            </a:extLst>
          </p:cNvPr>
          <p:cNvPicPr>
            <a:picLocks noChangeAspect="1"/>
          </p:cNvPicPr>
          <p:nvPr userDrawn="1"/>
        </p:nvPicPr>
        <p:blipFill>
          <a:blip r:embed="rId2"/>
          <a:stretch>
            <a:fillRect/>
          </a:stretch>
        </p:blipFill>
        <p:spPr>
          <a:xfrm>
            <a:off x="8568793" y="448500"/>
            <a:ext cx="16058515" cy="15013559"/>
          </a:xfrm>
          <a:prstGeom prst="rect">
            <a:avLst/>
          </a:prstGeom>
        </p:spPr>
      </p:pic>
      <p:pic>
        <p:nvPicPr>
          <p:cNvPr id="18" name="logo" descr="A close up of a sign&#10;&#10;Description automatically generated">
            <a:extLst>
              <a:ext uri="{FF2B5EF4-FFF2-40B4-BE49-F238E27FC236}">
                <a16:creationId xmlns:a16="http://schemas.microsoft.com/office/drawing/2014/main" id="{BFFDBF14-745C-4B4E-8BAD-4C680C0A6992}"/>
              </a:ext>
            </a:extLst>
          </p:cNvPr>
          <p:cNvPicPr>
            <a:picLocks noChangeAspect="1"/>
          </p:cNvPicPr>
          <p:nvPr userDrawn="1"/>
        </p:nvPicPr>
        <p:blipFill>
          <a:blip r:embed="rId3"/>
          <a:stretch>
            <a:fillRect/>
          </a:stretch>
        </p:blipFill>
        <p:spPr>
          <a:xfrm>
            <a:off x="1328153" y="12093283"/>
            <a:ext cx="4000567" cy="960136"/>
          </a:xfrm>
          <a:prstGeom prst="rect">
            <a:avLst/>
          </a:prstGeom>
        </p:spPr>
      </p:pic>
    </p:spTree>
    <p:extLst>
      <p:ext uri="{BB962C8B-B14F-4D97-AF65-F5344CB8AC3E}">
        <p14:creationId xmlns:p14="http://schemas.microsoft.com/office/powerpoint/2010/main" val="348766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grpId="0" nodeType="withEffect">
                                  <p:stCondLst>
                                    <p:cond delay="0"/>
                                  </p:stCondLst>
                                  <p:childTnLst>
                                    <p:animMotion origin="layout" path="M -1.34612 -4.62963E-6 L 4.57907E-6 -4.62963E-6 " pathEditMode="relative" rAng="0" ptsTypes="AA">
                                      <p:cBhvr>
                                        <p:cTn id="6" dur="1500" fill="hold"/>
                                        <p:tgtEl>
                                          <p:spTgt spid="10"/>
                                        </p:tgtEl>
                                        <p:attrNameLst>
                                          <p:attrName>ppt_x</p:attrName>
                                          <p:attrName>ppt_y</p:attrName>
                                        </p:attrNameLst>
                                      </p:cBhvr>
                                      <p:rCtr x="67309" y="0"/>
                                    </p:animMotion>
                                  </p:childTnLst>
                                </p:cTn>
                              </p:par>
                              <p:par>
                                <p:cTn id="7" presetID="63" presetClass="path" presetSubtype="0" decel="50000" fill="hold" grpId="0" nodeType="withEffect">
                                  <p:stCondLst>
                                    <p:cond delay="0"/>
                                  </p:stCondLst>
                                  <p:childTnLst>
                                    <p:animMotion origin="layout" path="M -0.83391 2.03704E-6 L 3.69034E-6 2.03704E-6 " pathEditMode="relative" rAng="0" ptsTypes="AA">
                                      <p:cBhvr>
                                        <p:cTn id="8" dur="1500" fill="hold"/>
                                        <p:tgtEl>
                                          <p:spTgt spid="9"/>
                                        </p:tgtEl>
                                        <p:attrNameLst>
                                          <p:attrName>ppt_x</p:attrName>
                                          <p:attrName>ppt_y</p:attrName>
                                        </p:attrNameLst>
                                      </p:cBhvr>
                                      <p:rCtr x="41695" y="0"/>
                                    </p:animMotion>
                                  </p:childTnLst>
                                </p:cTn>
                              </p:par>
                              <p:par>
                                <p:cTn id="9" presetID="63" presetClass="path" presetSubtype="0" decel="50000" fill="hold" grpId="0" nodeType="withEffect">
                                  <p:stCondLst>
                                    <p:cond delay="0"/>
                                  </p:stCondLst>
                                  <p:childTnLst>
                                    <p:animMotion origin="layout" path="M -1.49436 -4.25926E-6 L -3.99115E-6 -4.25926E-6 " pathEditMode="relative" rAng="0" ptsTypes="AA">
                                      <p:cBhvr>
                                        <p:cTn id="10" dur="1500" fill="hold"/>
                                        <p:tgtEl>
                                          <p:spTgt spid="6"/>
                                        </p:tgtEl>
                                        <p:attrNameLst>
                                          <p:attrName>ppt_x</p:attrName>
                                          <p:attrName>ppt_y</p:attrName>
                                        </p:attrNameLst>
                                      </p:cBhvr>
                                      <p:rCtr x="74718" y="0"/>
                                    </p:animMotion>
                                  </p:childTnLst>
                                </p:cTn>
                              </p:par>
                              <p:par>
                                <p:cTn id="11" presetID="63" presetClass="path" presetSubtype="0" decel="50000" fill="hold" grpId="0" nodeType="withEffect">
                                  <p:stCondLst>
                                    <p:cond delay="0"/>
                                  </p:stCondLst>
                                  <p:childTnLst>
                                    <p:animMotion origin="layout" path="M -1.45908 0.00174 L -4.11485E-6 -7.40741E-7 " pathEditMode="relative" rAng="0" ptsTypes="AA">
                                      <p:cBhvr>
                                        <p:cTn id="12" dur="1500" fill="hold"/>
                                        <p:tgtEl>
                                          <p:spTgt spid="13"/>
                                        </p:tgtEl>
                                        <p:attrNameLst>
                                          <p:attrName>ppt_x</p:attrName>
                                          <p:attrName>ppt_y</p:attrName>
                                        </p:attrNameLst>
                                      </p:cBhvr>
                                      <p:rCtr x="72954" y="-93"/>
                                    </p:animMotion>
                                  </p:childTnLst>
                                </p:cTn>
                              </p:par>
                              <p:par>
                                <p:cTn id="13" presetID="63" presetClass="path" presetSubtype="0" decel="50000" fill="hold" grpId="0" nodeType="withEffect">
                                  <p:stCondLst>
                                    <p:cond delay="0"/>
                                  </p:stCondLst>
                                  <p:childTnLst>
                                    <p:animMotion origin="layout" path="M -0.83742 -2.96296E-6 L -3.35439E-6 -2.96296E-6 " pathEditMode="relative" rAng="0" ptsTypes="AA">
                                      <p:cBhvr>
                                        <p:cTn id="14" dur="1500" fill="hold"/>
                                        <p:tgtEl>
                                          <p:spTgt spid="11"/>
                                        </p:tgtEl>
                                        <p:attrNameLst>
                                          <p:attrName>ppt_x</p:attrName>
                                          <p:attrName>ppt_y</p:attrName>
                                        </p:attrNameLst>
                                      </p:cBhvr>
                                      <p:rCtr x="41871" y="0"/>
                                    </p:animMotion>
                                  </p:childTnLst>
                                </p:cTn>
                              </p:par>
                              <p:par>
                                <p:cTn id="15" presetID="63" presetClass="path" presetSubtype="0" decel="50000" fill="hold" grpId="0" nodeType="withEffect">
                                  <p:stCondLst>
                                    <p:cond delay="0"/>
                                  </p:stCondLst>
                                  <p:childTnLst>
                                    <p:animMotion origin="layout" path="M -1.3564 3.7037E-7 L -3.61807E-6 3.7037E-7 " pathEditMode="relative" rAng="0" ptsTypes="AA">
                                      <p:cBhvr>
                                        <p:cTn id="16" dur="1500" fill="hold"/>
                                        <p:tgtEl>
                                          <p:spTgt spid="8"/>
                                        </p:tgtEl>
                                        <p:attrNameLst>
                                          <p:attrName>ppt_x</p:attrName>
                                          <p:attrName>ppt_y</p:attrName>
                                        </p:attrNameLst>
                                      </p:cBhvr>
                                      <p:rCtr x="67823" y="0"/>
                                    </p:animMotion>
                                  </p:childTnLst>
                                </p:cTn>
                              </p:par>
                              <p:par>
                                <p:cTn id="17" presetID="35" presetClass="path" presetSubtype="0" decel="50000" fill="hold" grpId="0" nodeType="withEffect">
                                  <p:stCondLst>
                                    <p:cond delay="0"/>
                                  </p:stCondLst>
                                  <p:childTnLst>
                                    <p:animMotion origin="layout" path="M 0.50921 -2.59259E-6 L 6.91451E-7 -2.59259E-6 " pathEditMode="relative" rAng="0" ptsTypes="AA">
                                      <p:cBhvr>
                                        <p:cTn id="18" dur="1500" fill="hold"/>
                                        <p:tgtEl>
                                          <p:spTgt spid="12"/>
                                        </p:tgtEl>
                                        <p:attrNameLst>
                                          <p:attrName>ppt_x</p:attrName>
                                          <p:attrName>ppt_y</p:attrName>
                                        </p:attrNameLst>
                                      </p:cBhvr>
                                      <p:rCtr x="-25464" y="0"/>
                                    </p:animMotion>
                                  </p:childTnLst>
                                </p:cTn>
                              </p:par>
                              <p:par>
                                <p:cTn id="19" presetID="35" presetClass="path" presetSubtype="0" decel="50000" fill="hold" grpId="0" nodeType="withEffect">
                                  <p:stCondLst>
                                    <p:cond delay="0"/>
                                  </p:stCondLst>
                                  <p:childTnLst>
                                    <p:animMotion origin="layout" path="M 0.4288 1.48148E-6 L 1.99102E-6 1.48148E-6 " pathEditMode="relative" rAng="0" ptsTypes="AA">
                                      <p:cBhvr>
                                        <p:cTn id="20" dur="1500" fill="hold"/>
                                        <p:tgtEl>
                                          <p:spTgt spid="15"/>
                                        </p:tgtEl>
                                        <p:attrNameLst>
                                          <p:attrName>ppt_x</p:attrName>
                                          <p:attrName>ppt_y</p:attrName>
                                        </p:attrNameLst>
                                      </p:cBhvr>
                                      <p:rCtr x="-21440" y="0"/>
                                    </p:animMotion>
                                  </p:childTnLst>
                                </p:cTn>
                              </p:par>
                              <p:par>
                                <p:cTn id="21" presetID="35" presetClass="path" presetSubtype="0" decel="50000" fill="hold" grpId="0" nodeType="withEffect">
                                  <p:stCondLst>
                                    <p:cond delay="0"/>
                                  </p:stCondLst>
                                  <p:childTnLst>
                                    <p:animMotion origin="layout" path="M 1.08705 -3.88889E-6 L 7.46793E-7 -3.88889E-6 " pathEditMode="relative" rAng="0" ptsTypes="AA">
                                      <p:cBhvr>
                                        <p:cTn id="22" dur="1500" fill="hold"/>
                                        <p:tgtEl>
                                          <p:spTgt spid="7"/>
                                        </p:tgtEl>
                                        <p:attrNameLst>
                                          <p:attrName>ppt_x</p:attrName>
                                          <p:attrName>ppt_y</p:attrName>
                                        </p:attrNameLst>
                                      </p:cBhvr>
                                      <p:rCtr x="-54352" y="0"/>
                                    </p:animMotion>
                                  </p:childTnLst>
                                </p:cTn>
                              </p:par>
                              <p:par>
                                <p:cTn id="23" presetID="35" presetClass="path" presetSubtype="0" decel="50000" fill="hold" grpId="0" nodeType="withEffect">
                                  <p:stCondLst>
                                    <p:cond delay="0"/>
                                  </p:stCondLst>
                                  <p:childTnLst>
                                    <p:animMotion origin="layout" path="M 0.49105 3.7037E-6 L -4.28478E-6 3.7037E-6 " pathEditMode="relative" rAng="0" ptsTypes="AA">
                                      <p:cBhvr>
                                        <p:cTn id="24" dur="1500" fill="hold"/>
                                        <p:tgtEl>
                                          <p:spTgt spid="14"/>
                                        </p:tgtEl>
                                        <p:attrNameLst>
                                          <p:attrName>ppt_x</p:attrName>
                                          <p:attrName>ppt_y</p:attrName>
                                        </p:attrNameLst>
                                      </p:cBhvr>
                                      <p:rCtr x="-24552" y="0"/>
                                    </p:animMotion>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DFA48DF8-0E64-DA4D-8514-27EC9185C5B1}"/>
              </a:ext>
            </a:extLst>
          </p:cNvPr>
          <p:cNvSpPr/>
          <p:nvPr userDrawn="1"/>
        </p:nvSpPr>
        <p:spPr>
          <a:xfrm rot="5400000">
            <a:off x="20564275" y="278539"/>
            <a:ext cx="3213100" cy="3213100"/>
          </a:xfrm>
          <a:prstGeom prst="triangl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17FBAC8-AF63-B94B-B582-0363299B0487}"/>
              </a:ext>
            </a:extLst>
          </p:cNvPr>
          <p:cNvSpPr/>
          <p:nvPr userDrawn="1"/>
        </p:nvSpPr>
        <p:spPr>
          <a:xfrm rot="16200000" flipH="1">
            <a:off x="16520160" y="1058101"/>
            <a:ext cx="4867075" cy="4867075"/>
          </a:xfrm>
          <a:prstGeom prst="triangle">
            <a:avLst/>
          </a:prstGeom>
          <a:solidFill>
            <a:srgbClr val="FBB03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8AAE5BE4-C237-2B47-9F1C-200CDEF4EB33}"/>
              </a:ext>
            </a:extLst>
          </p:cNvPr>
          <p:cNvSpPr/>
          <p:nvPr userDrawn="1"/>
        </p:nvSpPr>
        <p:spPr>
          <a:xfrm rot="5400000">
            <a:off x="13946111" y="599028"/>
            <a:ext cx="1501317" cy="1501317"/>
          </a:xfrm>
          <a:prstGeom prst="triangle">
            <a:avLst/>
          </a:prstGeom>
          <a:solidFill>
            <a:srgbClr val="FBB03B">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12DDDE57-EE07-6249-B8EC-264377560CFB}"/>
              </a:ext>
            </a:extLst>
          </p:cNvPr>
          <p:cNvSpPr/>
          <p:nvPr userDrawn="1"/>
        </p:nvSpPr>
        <p:spPr>
          <a:xfrm rot="5400000">
            <a:off x="15704162" y="1885089"/>
            <a:ext cx="4215965" cy="4215965"/>
          </a:xfrm>
          <a:prstGeom prst="triangl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F614F6F1-8AB1-444D-84CF-C16F1A8CE997}"/>
              </a:ext>
            </a:extLst>
          </p:cNvPr>
          <p:cNvSpPr/>
          <p:nvPr userDrawn="1"/>
        </p:nvSpPr>
        <p:spPr>
          <a:xfrm rot="5400000">
            <a:off x="1759943" y="657468"/>
            <a:ext cx="5404685" cy="5404685"/>
          </a:xfrm>
          <a:prstGeom prst="triangle">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B37640E5-35AE-4141-BF83-253672BFFFB0}"/>
              </a:ext>
            </a:extLst>
          </p:cNvPr>
          <p:cNvSpPr/>
          <p:nvPr userDrawn="1"/>
        </p:nvSpPr>
        <p:spPr>
          <a:xfrm rot="5400000">
            <a:off x="7349160" y="599028"/>
            <a:ext cx="4539115" cy="4539115"/>
          </a:xfrm>
          <a:prstGeom prst="triangle">
            <a:avLst/>
          </a:prstGeom>
          <a:solidFill>
            <a:srgbClr val="FBB03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3CE09BD6-F756-A242-ABF9-EE799C0BB29B}"/>
              </a:ext>
            </a:extLst>
          </p:cNvPr>
          <p:cNvSpPr/>
          <p:nvPr userDrawn="1"/>
        </p:nvSpPr>
        <p:spPr>
          <a:xfrm rot="16200000" flipH="1">
            <a:off x="4783284" y="3565038"/>
            <a:ext cx="3213100" cy="3213100"/>
          </a:xfrm>
          <a:prstGeom prst="triangle">
            <a:avLst/>
          </a:prstGeom>
          <a:solidFill>
            <a:srgbClr val="FBB03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70E17DCF-9B3B-6349-B34C-81ED82421317}"/>
              </a:ext>
            </a:extLst>
          </p:cNvPr>
          <p:cNvSpPr/>
          <p:nvPr userDrawn="1"/>
        </p:nvSpPr>
        <p:spPr>
          <a:xfrm rot="5400000">
            <a:off x="4893428" y="964745"/>
            <a:ext cx="2271200" cy="2271200"/>
          </a:xfrm>
          <a:prstGeom prst="triangle">
            <a:avLst/>
          </a:prstGeom>
          <a:solidFill>
            <a:srgbClr val="F15A2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F3787B5D-1568-7840-9002-E0101908C029}"/>
              </a:ext>
            </a:extLst>
          </p:cNvPr>
          <p:cNvSpPr/>
          <p:nvPr userDrawn="1"/>
        </p:nvSpPr>
        <p:spPr>
          <a:xfrm rot="16200000" flipH="1">
            <a:off x="8082369" y="1980552"/>
            <a:ext cx="4308483" cy="4308483"/>
          </a:xfrm>
          <a:prstGeom prst="triangle">
            <a:avLst/>
          </a:prstGeom>
          <a:solidFill>
            <a:srgbClr val="F15A2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FCCAF526-7CB7-6748-A466-85684CCA8A2A}"/>
              </a:ext>
            </a:extLst>
          </p:cNvPr>
          <p:cNvSpPr/>
          <p:nvPr userDrawn="1"/>
        </p:nvSpPr>
        <p:spPr>
          <a:xfrm rot="16200000" flipH="1">
            <a:off x="13946110" y="2609151"/>
            <a:ext cx="1501317" cy="1501317"/>
          </a:xfrm>
          <a:prstGeom prst="triangle">
            <a:avLst/>
          </a:prstGeom>
          <a:solidFill>
            <a:srgbClr val="FBB03B">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FEDE86-5E45-2D43-83B0-4E170639B687}"/>
              </a:ext>
            </a:extLst>
          </p:cNvPr>
          <p:cNvPicPr>
            <a:picLocks noChangeAspect="1"/>
          </p:cNvPicPr>
          <p:nvPr userDrawn="1"/>
        </p:nvPicPr>
        <p:blipFill>
          <a:blip r:embed="rId2"/>
          <a:stretch>
            <a:fillRect/>
          </a:stretch>
        </p:blipFill>
        <p:spPr>
          <a:xfrm>
            <a:off x="4183686" y="-3146795"/>
            <a:ext cx="16058515" cy="15013559"/>
          </a:xfrm>
          <a:prstGeom prst="rect">
            <a:avLst/>
          </a:prstGeom>
        </p:spPr>
      </p:pic>
      <p:sp>
        <p:nvSpPr>
          <p:cNvPr id="16" name="Triangle 15">
            <a:extLst>
              <a:ext uri="{FF2B5EF4-FFF2-40B4-BE49-F238E27FC236}">
                <a16:creationId xmlns:a16="http://schemas.microsoft.com/office/drawing/2014/main" id="{923687C8-6EAA-204B-9F69-083CA7C01E3C}"/>
              </a:ext>
            </a:extLst>
          </p:cNvPr>
          <p:cNvSpPr/>
          <p:nvPr userDrawn="1"/>
        </p:nvSpPr>
        <p:spPr>
          <a:xfrm rot="5400000">
            <a:off x="-129524" y="2618917"/>
            <a:ext cx="3482137" cy="3482137"/>
          </a:xfrm>
          <a:prstGeom prst="triangle">
            <a:avLst/>
          </a:prstGeom>
          <a:solidFill>
            <a:srgbClr val="FBB03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8991C8C2-568F-884D-842B-BB24B352BABF}"/>
              </a:ext>
            </a:extLst>
          </p:cNvPr>
          <p:cNvSpPr/>
          <p:nvPr userDrawn="1"/>
        </p:nvSpPr>
        <p:spPr>
          <a:xfrm rot="5400000">
            <a:off x="19663080" y="2427828"/>
            <a:ext cx="4539115" cy="4539115"/>
          </a:xfrm>
          <a:prstGeom prst="triangle">
            <a:avLst/>
          </a:prstGeom>
          <a:solidFill>
            <a:srgbClr val="FBB03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7AFB0D16-E600-EA49-AA03-F690462DFD8F}"/>
              </a:ext>
            </a:extLst>
          </p:cNvPr>
          <p:cNvSpPr/>
          <p:nvPr userDrawn="1"/>
        </p:nvSpPr>
        <p:spPr>
          <a:xfrm rot="5400000">
            <a:off x="14786280" y="3067908"/>
            <a:ext cx="4539115" cy="4539115"/>
          </a:xfrm>
          <a:prstGeom prst="triangle">
            <a:avLst/>
          </a:prstGeom>
          <a:solidFill>
            <a:srgbClr val="FBB03B">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3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grpId="0" nodeType="withEffect">
                                  <p:stCondLst>
                                    <p:cond delay="0"/>
                                  </p:stCondLst>
                                  <p:childTnLst>
                                    <p:animMotion origin="layout" path="M -1.34612 2.59259E-6 L 2.72153E-7 2.59259E-6 " pathEditMode="relative" rAng="0" ptsTypes="AA">
                                      <p:cBhvr>
                                        <p:cTn id="6" dur="1500" fill="hold"/>
                                        <p:tgtEl>
                                          <p:spTgt spid="10"/>
                                        </p:tgtEl>
                                        <p:attrNameLst>
                                          <p:attrName>ppt_x</p:attrName>
                                          <p:attrName>ppt_y</p:attrName>
                                        </p:attrNameLst>
                                      </p:cBhvr>
                                      <p:rCtr x="67309" y="0"/>
                                    </p:animMotion>
                                  </p:childTnLst>
                                </p:cTn>
                              </p:par>
                              <p:par>
                                <p:cTn id="7" presetID="63" presetClass="path" presetSubtype="0" decel="50000" fill="hold" grpId="0" nodeType="withEffect">
                                  <p:stCondLst>
                                    <p:cond delay="0"/>
                                  </p:stCondLst>
                                  <p:childTnLst>
                                    <p:animMotion origin="layout" path="M -0.82024 2.03704E-6 L 3.69034E-6 2.03704E-6 " pathEditMode="relative" rAng="0" ptsTypes="AA">
                                      <p:cBhvr>
                                        <p:cTn id="8" dur="1500" fill="hold"/>
                                        <p:tgtEl>
                                          <p:spTgt spid="9"/>
                                        </p:tgtEl>
                                        <p:attrNameLst>
                                          <p:attrName>ppt_x</p:attrName>
                                          <p:attrName>ppt_y</p:attrName>
                                        </p:attrNameLst>
                                      </p:cBhvr>
                                      <p:rCtr x="41012" y="0"/>
                                    </p:animMotion>
                                  </p:childTnLst>
                                </p:cTn>
                              </p:par>
                              <p:par>
                                <p:cTn id="9" presetID="63" presetClass="path" presetSubtype="0" decel="50000" fill="hold" grpId="0" nodeType="withEffect">
                                  <p:stCondLst>
                                    <p:cond delay="0"/>
                                  </p:stCondLst>
                                  <p:childTnLst>
                                    <p:animMotion origin="layout" path="M -1.49436 -4.25926E-6 L -3.99115E-6 -4.25926E-6 " pathEditMode="relative" rAng="0" ptsTypes="AA">
                                      <p:cBhvr>
                                        <p:cTn id="10" dur="1500" fill="hold"/>
                                        <p:tgtEl>
                                          <p:spTgt spid="6"/>
                                        </p:tgtEl>
                                        <p:attrNameLst>
                                          <p:attrName>ppt_x</p:attrName>
                                          <p:attrName>ppt_y</p:attrName>
                                        </p:attrNameLst>
                                      </p:cBhvr>
                                      <p:rCtr x="74718" y="0"/>
                                    </p:animMotion>
                                  </p:childTnLst>
                                </p:cTn>
                              </p:par>
                              <p:par>
                                <p:cTn id="11" presetID="63" presetClass="path" presetSubtype="0" decel="50000" fill="hold" grpId="0" nodeType="withEffect">
                                  <p:stCondLst>
                                    <p:cond delay="0"/>
                                  </p:stCondLst>
                                  <p:childTnLst>
                                    <p:animMotion origin="layout" path="M -1.45908 0.00174 L 3.38433E-6 5E-6 " pathEditMode="relative" rAng="0" ptsTypes="AA">
                                      <p:cBhvr>
                                        <p:cTn id="12" dur="1500" fill="hold"/>
                                        <p:tgtEl>
                                          <p:spTgt spid="13"/>
                                        </p:tgtEl>
                                        <p:attrNameLst>
                                          <p:attrName>ppt_x</p:attrName>
                                          <p:attrName>ppt_y</p:attrName>
                                        </p:attrNameLst>
                                      </p:cBhvr>
                                      <p:rCtr x="72954" y="-93"/>
                                    </p:animMotion>
                                  </p:childTnLst>
                                </p:cTn>
                              </p:par>
                              <p:par>
                                <p:cTn id="13" presetID="63" presetClass="path" presetSubtype="0" decel="50000" fill="hold" grpId="0" nodeType="withEffect">
                                  <p:stCondLst>
                                    <p:cond delay="0"/>
                                  </p:stCondLst>
                                  <p:childTnLst>
                                    <p:animMotion origin="layout" path="M -0.83742 -3.51852E-6 L -1.8289E-6 -3.51852E-6 " pathEditMode="relative" rAng="0" ptsTypes="AA">
                                      <p:cBhvr>
                                        <p:cTn id="14" dur="1500" fill="hold"/>
                                        <p:tgtEl>
                                          <p:spTgt spid="11"/>
                                        </p:tgtEl>
                                        <p:attrNameLst>
                                          <p:attrName>ppt_x</p:attrName>
                                          <p:attrName>ppt_y</p:attrName>
                                        </p:attrNameLst>
                                      </p:cBhvr>
                                      <p:rCtr x="41871" y="0"/>
                                    </p:animMotion>
                                  </p:childTnLst>
                                </p:cTn>
                              </p:par>
                              <p:par>
                                <p:cTn id="15" presetID="63" presetClass="path" presetSubtype="0" decel="50000" fill="hold" grpId="0" nodeType="withEffect">
                                  <p:stCondLst>
                                    <p:cond delay="0"/>
                                  </p:stCondLst>
                                  <p:childTnLst>
                                    <p:animMotion origin="layout" path="M -1.3564 3.7037E-7 L -3.61807E-6 3.7037E-7 " pathEditMode="relative" rAng="0" ptsTypes="AA">
                                      <p:cBhvr>
                                        <p:cTn id="16" dur="1500" fill="hold"/>
                                        <p:tgtEl>
                                          <p:spTgt spid="8"/>
                                        </p:tgtEl>
                                        <p:attrNameLst>
                                          <p:attrName>ppt_x</p:attrName>
                                          <p:attrName>ppt_y</p:attrName>
                                        </p:attrNameLst>
                                      </p:cBhvr>
                                      <p:rCtr x="67823" y="0"/>
                                    </p:animMotion>
                                  </p:childTnLst>
                                </p:cTn>
                              </p:par>
                              <p:par>
                                <p:cTn id="17" presetID="35" presetClass="path" presetSubtype="0" decel="50000" fill="hold" grpId="0" nodeType="withEffect">
                                  <p:stCondLst>
                                    <p:cond delay="0"/>
                                  </p:stCondLst>
                                  <p:childTnLst>
                                    <p:animMotion origin="layout" path="M 1.003 -3.33333E-6 L -1.33212E-6 -3.33333E-6 " pathEditMode="relative" rAng="0" ptsTypes="AA">
                                      <p:cBhvr>
                                        <p:cTn id="18" dur="1500" fill="hold"/>
                                        <p:tgtEl>
                                          <p:spTgt spid="12"/>
                                        </p:tgtEl>
                                        <p:attrNameLst>
                                          <p:attrName>ppt_x</p:attrName>
                                          <p:attrName>ppt_y</p:attrName>
                                        </p:attrNameLst>
                                      </p:cBhvr>
                                      <p:rCtr x="-50153" y="0"/>
                                    </p:animMotion>
                                  </p:childTnLst>
                                </p:cTn>
                              </p:par>
                              <p:par>
                                <p:cTn id="19" presetID="35" presetClass="path" presetSubtype="0" decel="50000" fill="hold" grpId="0" nodeType="withEffect">
                                  <p:stCondLst>
                                    <p:cond delay="0"/>
                                  </p:stCondLst>
                                  <p:childTnLst>
                                    <p:animMotion origin="layout" path="M 0.52575 2.59259E-6 L -3.61807E-6 2.59259E-6 " pathEditMode="relative" rAng="0" ptsTypes="AA">
                                      <p:cBhvr>
                                        <p:cTn id="20" dur="1500" fill="hold"/>
                                        <p:tgtEl>
                                          <p:spTgt spid="15"/>
                                        </p:tgtEl>
                                        <p:attrNameLst>
                                          <p:attrName>ppt_x</p:attrName>
                                          <p:attrName>ppt_y</p:attrName>
                                        </p:attrNameLst>
                                      </p:cBhvr>
                                      <p:rCtr x="-26291" y="0"/>
                                    </p:animMotion>
                                  </p:childTnLst>
                                </p:cTn>
                              </p:par>
                              <p:par>
                                <p:cTn id="21" presetID="35" presetClass="path" presetSubtype="0" decel="50000" fill="hold" grpId="0" nodeType="withEffect">
                                  <p:stCondLst>
                                    <p:cond delay="0"/>
                                  </p:stCondLst>
                                  <p:childTnLst>
                                    <p:animMotion origin="layout" path="M 1.08705 -3.88889E-6 L 7.46793E-7 -3.88889E-6 " pathEditMode="relative" rAng="0" ptsTypes="AA">
                                      <p:cBhvr>
                                        <p:cTn id="22" dur="1500" fill="hold"/>
                                        <p:tgtEl>
                                          <p:spTgt spid="7"/>
                                        </p:tgtEl>
                                        <p:attrNameLst>
                                          <p:attrName>ppt_x</p:attrName>
                                          <p:attrName>ppt_y</p:attrName>
                                        </p:attrNameLst>
                                      </p:cBhvr>
                                      <p:rCtr x="-54352" y="0"/>
                                    </p:animMotion>
                                  </p:childTnLst>
                                </p:cTn>
                              </p:par>
                              <p:par>
                                <p:cTn id="23" presetID="35" presetClass="path" presetSubtype="0" decel="50000" fill="hold" grpId="0" nodeType="withEffect">
                                  <p:stCondLst>
                                    <p:cond delay="0"/>
                                  </p:stCondLst>
                                  <p:childTnLst>
                                    <p:animMotion origin="layout" path="M 0.674 -4.62963E-6 L 1.00137E-6 -4.62963E-6 " pathEditMode="relative" rAng="0" ptsTypes="AA">
                                      <p:cBhvr>
                                        <p:cTn id="24" dur="1500" fill="hold"/>
                                        <p:tgtEl>
                                          <p:spTgt spid="14"/>
                                        </p:tgtEl>
                                        <p:attrNameLst>
                                          <p:attrName>ppt_x</p:attrName>
                                          <p:attrName>ppt_y</p:attrName>
                                        </p:attrNameLst>
                                      </p:cBhvr>
                                      <p:rCtr x="-33700" y="0"/>
                                    </p:animMotion>
                                  </p:childTnLst>
                                </p:cTn>
                              </p:par>
                              <p:par>
                                <p:cTn id="25" presetID="63" presetClass="path" presetSubtype="0" decel="50000" fill="hold" grpId="0" nodeType="withEffect">
                                  <p:stCondLst>
                                    <p:cond delay="0"/>
                                  </p:stCondLst>
                                  <p:childTnLst>
                                    <p:animMotion origin="layout" path="M -1.34612 -4.07407E-6 L 4.96842E-6 -4.07407E-6 " pathEditMode="relative" rAng="0" ptsTypes="AA">
                                      <p:cBhvr>
                                        <p:cTn id="26" dur="1500" fill="hold"/>
                                        <p:tgtEl>
                                          <p:spTgt spid="16"/>
                                        </p:tgtEl>
                                        <p:attrNameLst>
                                          <p:attrName>ppt_x</p:attrName>
                                          <p:attrName>ppt_y</p:attrName>
                                        </p:attrNameLst>
                                      </p:cBhvr>
                                      <p:rCtr x="67309" y="0"/>
                                    </p:animMotion>
                                  </p:childTnLst>
                                </p:cTn>
                              </p:par>
                              <p:par>
                                <p:cTn id="27" presetID="63" presetClass="path" presetSubtype="0" decel="50000" fill="hold" grpId="0" nodeType="withEffect">
                                  <p:stCondLst>
                                    <p:cond delay="0"/>
                                  </p:stCondLst>
                                  <p:childTnLst>
                                    <p:animMotion origin="layout" path="M -1.25952 3.14815E-6 L -2.62192E-6 3.14815E-6 " pathEditMode="relative" rAng="0" ptsTypes="AA">
                                      <p:cBhvr>
                                        <p:cTn id="28" dur="1500" fill="hold"/>
                                        <p:tgtEl>
                                          <p:spTgt spid="18"/>
                                        </p:tgtEl>
                                        <p:attrNameLst>
                                          <p:attrName>ppt_x</p:attrName>
                                          <p:attrName>ppt_y</p:attrName>
                                        </p:attrNameLst>
                                      </p:cBhvr>
                                      <p:rCtr x="62973" y="0"/>
                                    </p:animMotion>
                                  </p:childTnLst>
                                </p:cTn>
                              </p:par>
                              <p:par>
                                <p:cTn id="29" presetID="63" presetClass="path" presetSubtype="0" decel="50000" fill="hold" grpId="0" nodeType="withEffect">
                                  <p:stCondLst>
                                    <p:cond delay="0"/>
                                  </p:stCondLst>
                                  <p:childTnLst>
                                    <p:animMotion origin="layout" path="M -0.87825 -3.7037E-7 L 3.99766E-7 -3.7037E-7 " pathEditMode="relative" rAng="0" ptsTypes="AA">
                                      <p:cBhvr>
                                        <p:cTn id="30" dur="1500" fill="hold"/>
                                        <p:tgtEl>
                                          <p:spTgt spid="19"/>
                                        </p:tgtEl>
                                        <p:attrNameLst>
                                          <p:attrName>ppt_x</p:attrName>
                                          <p:attrName>ppt_y</p:attrName>
                                        </p:attrNameLst>
                                      </p:cBhvr>
                                      <p:rCtr x="43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43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8349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70" r:id="rId4"/>
    <p:sldLayoutId id="2147483667" r:id="rId5"/>
    <p:sldLayoutId id="2147483668" r:id="rId6"/>
    <p:sldLayoutId id="2147483669" r:id="rId7"/>
    <p:sldLayoutId id="2147483671" r:id="rId8"/>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5.xml"/><Relationship Id="rId4" Type="http://schemas.openxmlformats.org/officeDocument/2006/relationships/image" Target="../media/image68.emf"/></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emf"/><Relationship Id="rId1" Type="http://schemas.openxmlformats.org/officeDocument/2006/relationships/slideLayout" Target="../slideLayouts/slideLayout7.xml"/><Relationship Id="rId4" Type="http://schemas.openxmlformats.org/officeDocument/2006/relationships/image" Target="../media/image71.emf"/></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6.xml"/><Relationship Id="rId4" Type="http://schemas.openxmlformats.org/officeDocument/2006/relationships/image" Target="../media/image75.emf"/></Relationships>
</file>

<file path=ppt/slides/_rels/slide1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18" Type="http://schemas.openxmlformats.org/officeDocument/2006/relationships/image" Target="../media/image35.emf"/><Relationship Id="rId3" Type="http://schemas.openxmlformats.org/officeDocument/2006/relationships/image" Target="../media/image20.emf"/><Relationship Id="rId21" Type="http://schemas.openxmlformats.org/officeDocument/2006/relationships/image" Target="../media/image38.emf"/><Relationship Id="rId7" Type="http://schemas.openxmlformats.org/officeDocument/2006/relationships/image" Target="../media/image24.emf"/><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image" Target="../media/image19.emf"/><Relationship Id="rId16" Type="http://schemas.openxmlformats.org/officeDocument/2006/relationships/image" Target="../media/image33.emf"/><Relationship Id="rId20" Type="http://schemas.openxmlformats.org/officeDocument/2006/relationships/image" Target="../media/image37.emf"/><Relationship Id="rId1" Type="http://schemas.openxmlformats.org/officeDocument/2006/relationships/slideLayout" Target="../slideLayouts/slideLayout5.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5" Type="http://schemas.openxmlformats.org/officeDocument/2006/relationships/image" Target="../media/image32.emf"/><Relationship Id="rId10" Type="http://schemas.openxmlformats.org/officeDocument/2006/relationships/image" Target="../media/image27.emf"/><Relationship Id="rId19" Type="http://schemas.openxmlformats.org/officeDocument/2006/relationships/image" Target="../media/image36.emf"/><Relationship Id="rId4" Type="http://schemas.openxmlformats.org/officeDocument/2006/relationships/image" Target="../media/image21.emf"/><Relationship Id="rId9" Type="http://schemas.openxmlformats.org/officeDocument/2006/relationships/image" Target="../media/image26.emf"/><Relationship Id="rId14" Type="http://schemas.openxmlformats.org/officeDocument/2006/relationships/image" Target="../media/image31.emf"/></Relationships>
</file>

<file path=ppt/slides/_rels/slide5.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emf"/><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5" Type="http://schemas.openxmlformats.org/officeDocument/2006/relationships/image" Target="../media/image53.emf"/><Relationship Id="rId4" Type="http://schemas.openxmlformats.org/officeDocument/2006/relationships/image" Target="../media/image52.emf"/></Relationships>
</file>

<file path=ppt/slides/_rels/slide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5.xml"/><Relationship Id="rId6" Type="http://schemas.openxmlformats.org/officeDocument/2006/relationships/image" Target="../media/image58.jpeg"/><Relationship Id="rId5" Type="http://schemas.openxmlformats.org/officeDocument/2006/relationships/image" Target="../media/image57.emf"/><Relationship Id="rId4" Type="http://schemas.openxmlformats.org/officeDocument/2006/relationships/image" Target="../media/image56.emf"/></Relationships>
</file>

<file path=ppt/slides/_rels/slide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6.xml"/><Relationship Id="rId4" Type="http://schemas.openxmlformats.org/officeDocument/2006/relationships/image" Target="../media/image61.emf"/></Relationships>
</file>

<file path=ppt/slides/_rels/slide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5.xml"/><Relationship Id="rId4" Type="http://schemas.openxmlformats.org/officeDocument/2006/relationships/image" Target="../media/image6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iangle">
            <a:extLst>
              <a:ext uri="{FF2B5EF4-FFF2-40B4-BE49-F238E27FC236}">
                <a16:creationId xmlns:a16="http://schemas.microsoft.com/office/drawing/2014/main" id="{8AB27E28-4363-AB4F-9CB1-EFFAFABEB1A1}"/>
              </a:ext>
            </a:extLst>
          </p:cNvPr>
          <p:cNvPicPr>
            <a:picLocks noChangeAspect="1"/>
          </p:cNvPicPr>
          <p:nvPr/>
        </p:nvPicPr>
        <p:blipFill>
          <a:blip r:embed="rId2"/>
          <a:stretch>
            <a:fillRect/>
          </a:stretch>
        </p:blipFill>
        <p:spPr>
          <a:xfrm>
            <a:off x="14312106" y="793750"/>
            <a:ext cx="12115800" cy="12128500"/>
          </a:xfrm>
          <a:prstGeom prst="rect">
            <a:avLst/>
          </a:prstGeom>
        </p:spPr>
      </p:pic>
      <p:pic>
        <p:nvPicPr>
          <p:cNvPr id="5" name="man">
            <a:extLst>
              <a:ext uri="{FF2B5EF4-FFF2-40B4-BE49-F238E27FC236}">
                <a16:creationId xmlns:a16="http://schemas.microsoft.com/office/drawing/2014/main" id="{9B280E54-D4C6-3540-9A13-98BDC0CE12F9}"/>
              </a:ext>
            </a:extLst>
          </p:cNvPr>
          <p:cNvPicPr>
            <a:picLocks noChangeAspect="1"/>
          </p:cNvPicPr>
          <p:nvPr/>
        </p:nvPicPr>
        <p:blipFill>
          <a:blip r:embed="rId3"/>
          <a:stretch>
            <a:fillRect/>
          </a:stretch>
        </p:blipFill>
        <p:spPr>
          <a:xfrm>
            <a:off x="13790920" y="3513364"/>
            <a:ext cx="9728200" cy="8648700"/>
          </a:xfrm>
          <a:prstGeom prst="rect">
            <a:avLst/>
          </a:prstGeom>
        </p:spPr>
      </p:pic>
      <p:pic>
        <p:nvPicPr>
          <p:cNvPr id="6" name="safecode?">
            <a:extLst>
              <a:ext uri="{FF2B5EF4-FFF2-40B4-BE49-F238E27FC236}">
                <a16:creationId xmlns:a16="http://schemas.microsoft.com/office/drawing/2014/main" id="{FAEA6DDD-4519-6945-9E43-29BF232B3546}"/>
              </a:ext>
            </a:extLst>
          </p:cNvPr>
          <p:cNvPicPr>
            <a:picLocks noChangeAspect="1"/>
          </p:cNvPicPr>
          <p:nvPr/>
        </p:nvPicPr>
        <p:blipFill>
          <a:blip r:embed="rId4"/>
          <a:stretch>
            <a:fillRect/>
          </a:stretch>
        </p:blipFill>
        <p:spPr>
          <a:xfrm>
            <a:off x="17741106" y="-2636157"/>
            <a:ext cx="5194300" cy="2070100"/>
          </a:xfrm>
          <a:prstGeom prst="rect">
            <a:avLst/>
          </a:prstGeom>
        </p:spPr>
      </p:pic>
      <p:sp>
        <p:nvSpPr>
          <p:cNvPr id="7" name="safecode">
            <a:extLst>
              <a:ext uri="{FF2B5EF4-FFF2-40B4-BE49-F238E27FC236}">
                <a16:creationId xmlns:a16="http://schemas.microsoft.com/office/drawing/2014/main" id="{F99E9ED6-186A-A74F-BF35-EE2AC4B78D2D}"/>
              </a:ext>
            </a:extLst>
          </p:cNvPr>
          <p:cNvSpPr txBox="1"/>
          <p:nvPr/>
        </p:nvSpPr>
        <p:spPr>
          <a:xfrm>
            <a:off x="2086170" y="1123193"/>
            <a:ext cx="6304931" cy="1446550"/>
          </a:xfrm>
          <a:prstGeom prst="rect">
            <a:avLst/>
          </a:prstGeom>
          <a:noFill/>
        </p:spPr>
        <p:txBody>
          <a:bodyPr wrap="none" rtlCol="0">
            <a:spAutoFit/>
          </a:bodyPr>
          <a:lstStyle/>
          <a:p>
            <a:pPr algn="ctr"/>
            <a:r>
              <a:rPr lang="en-US" sz="8800" b="1" dirty="0" err="1">
                <a:solidFill>
                  <a:srgbClr val="135EAB"/>
                </a:solidFill>
              </a:rPr>
              <a:t>SAFECode</a:t>
            </a:r>
            <a:endParaRPr lang="en-US" sz="8800" b="1" dirty="0">
              <a:solidFill>
                <a:srgbClr val="135EAB"/>
              </a:solidFill>
            </a:endParaRPr>
          </a:p>
        </p:txBody>
      </p:sp>
      <p:sp>
        <p:nvSpPr>
          <p:cNvPr id="8" name="so you just">
            <a:extLst>
              <a:ext uri="{FF2B5EF4-FFF2-40B4-BE49-F238E27FC236}">
                <a16:creationId xmlns:a16="http://schemas.microsoft.com/office/drawing/2014/main" id="{7546A830-1434-5A43-B1A7-74BDE59D07F2}"/>
              </a:ext>
            </a:extLst>
          </p:cNvPr>
          <p:cNvSpPr txBox="1"/>
          <p:nvPr/>
        </p:nvSpPr>
        <p:spPr>
          <a:xfrm>
            <a:off x="1256182" y="6841932"/>
            <a:ext cx="7964906" cy="2616101"/>
          </a:xfrm>
          <a:prstGeom prst="rect">
            <a:avLst/>
          </a:prstGeom>
          <a:noFill/>
        </p:spPr>
        <p:txBody>
          <a:bodyPr wrap="square" rtlCol="0">
            <a:spAutoFit/>
          </a:bodyPr>
          <a:lstStyle/>
          <a:p>
            <a:pPr algn="ctr">
              <a:spcAft>
                <a:spcPts val="2400"/>
              </a:spcAft>
            </a:pPr>
            <a:r>
              <a:rPr lang="en-US" sz="4800" b="1" dirty="0"/>
              <a:t>So you’re a SAFECode member.</a:t>
            </a:r>
          </a:p>
          <a:p>
            <a:pPr algn="ctr">
              <a:spcAft>
                <a:spcPts val="2400"/>
              </a:spcAft>
            </a:pPr>
            <a:r>
              <a:rPr lang="en-US" sz="4800" b="1" dirty="0"/>
              <a:t>Now what?</a:t>
            </a:r>
          </a:p>
        </p:txBody>
      </p:sp>
      <p:sp>
        <p:nvSpPr>
          <p:cNvPr id="9" name="101">
            <a:extLst>
              <a:ext uri="{FF2B5EF4-FFF2-40B4-BE49-F238E27FC236}">
                <a16:creationId xmlns:a16="http://schemas.microsoft.com/office/drawing/2014/main" id="{58D1D80D-3B6B-B847-8899-D05FE4EFFC76}"/>
              </a:ext>
            </a:extLst>
          </p:cNvPr>
          <p:cNvSpPr txBox="1"/>
          <p:nvPr/>
        </p:nvSpPr>
        <p:spPr>
          <a:xfrm>
            <a:off x="2014908" y="1750216"/>
            <a:ext cx="6639959" cy="5386090"/>
          </a:xfrm>
          <a:prstGeom prst="rect">
            <a:avLst/>
          </a:prstGeom>
          <a:noFill/>
        </p:spPr>
        <p:txBody>
          <a:bodyPr wrap="none" rtlCol="0">
            <a:spAutoFit/>
          </a:bodyPr>
          <a:lstStyle/>
          <a:p>
            <a:pPr algn="ctr"/>
            <a:r>
              <a:rPr lang="en-US" sz="34400" b="1" dirty="0">
                <a:solidFill>
                  <a:srgbClr val="135EAB"/>
                </a:solidFill>
              </a:rPr>
              <a:t>101</a:t>
            </a:r>
          </a:p>
        </p:txBody>
      </p:sp>
      <p:pic>
        <p:nvPicPr>
          <p:cNvPr id="11" name="logo" descr="A close up of a sign&#10;&#10;Description automatically generated">
            <a:extLst>
              <a:ext uri="{FF2B5EF4-FFF2-40B4-BE49-F238E27FC236}">
                <a16:creationId xmlns:a16="http://schemas.microsoft.com/office/drawing/2014/main" id="{4E83981D-A5D0-C54F-938F-96C8A3C6FC89}"/>
              </a:ext>
            </a:extLst>
          </p:cNvPr>
          <p:cNvPicPr>
            <a:picLocks noChangeAspect="1"/>
          </p:cNvPicPr>
          <p:nvPr/>
        </p:nvPicPr>
        <p:blipFill>
          <a:blip r:embed="rId5"/>
          <a:stretch>
            <a:fillRect/>
          </a:stretch>
        </p:blipFill>
        <p:spPr>
          <a:xfrm>
            <a:off x="2449525" y="11296397"/>
            <a:ext cx="5578221" cy="1338773"/>
          </a:xfrm>
          <a:prstGeom prst="rect">
            <a:avLst/>
          </a:prstGeom>
        </p:spPr>
      </p:pic>
    </p:spTree>
    <p:extLst>
      <p:ext uri="{BB962C8B-B14F-4D97-AF65-F5344CB8AC3E}">
        <p14:creationId xmlns:p14="http://schemas.microsoft.com/office/powerpoint/2010/main" val="21374690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04909E-6 0 L -0.94258 0 " pathEditMode="relative" rAng="0" ptsTypes="AA">
                                          <p:cBhvr>
                                            <p:cTn id="6" dur="1000" spd="-100000" fill="hold"/>
                                            <p:tgtEl>
                                              <p:spTgt spid="4"/>
                                            </p:tgtEl>
                                            <p:attrNameLst>
                                              <p:attrName>ppt_x</p:attrName>
                                              <p:attrName>ppt_y</p:attrName>
                                            </p:attrNameLst>
                                          </p:cBhvr>
                                          <p:rCtr x="-47132" y="0"/>
                                        </p:animMotion>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500"/>
                                </p:stCondLst>
                                <p:childTnLst>
                                  <p:par>
                                    <p:cTn id="27" presetID="42" presetClass="path" presetSubtype="0" fill="hold" nodeType="afterEffect" p14:presetBounceEnd="50000">
                                      <p:stCondLst>
                                        <p:cond delay="0"/>
                                      </p:stCondLst>
                                      <p:childTnLst>
                                        <p:animMotion origin="layout" path="M -3.7828E-6 -0.13229 L -3.7828E-6 0.32199 " pathEditMode="relative" rAng="0" ptsTypes="AA" p14:bounceEnd="50000">
                                          <p:cBhvr>
                                            <p:cTn id="28" dur="500" fill="hold"/>
                                            <p:tgtEl>
                                              <p:spTgt spid="6"/>
                                            </p:tgtEl>
                                            <p:attrNameLst>
                                              <p:attrName>ppt_x</p:attrName>
                                              <p:attrName>ppt_y</p:attrName>
                                            </p:attrNameLst>
                                          </p:cBhvr>
                                          <p:rCtr x="0" y="22720"/>
                                        </p:animMotion>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04909E-6 0 L -0.94258 0 " pathEditMode="relative" rAng="0" ptsTypes="AA">
                                          <p:cBhvr>
                                            <p:cTn id="6" dur="1000" spd="-100000" fill="hold"/>
                                            <p:tgtEl>
                                              <p:spTgt spid="4"/>
                                            </p:tgtEl>
                                            <p:attrNameLst>
                                              <p:attrName>ppt_x</p:attrName>
                                              <p:attrName>ppt_y</p:attrName>
                                            </p:attrNameLst>
                                          </p:cBhvr>
                                          <p:rCtr x="-47132" y="0"/>
                                        </p:animMotion>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500"/>
                                </p:stCondLst>
                                <p:childTnLst>
                                  <p:par>
                                    <p:cTn id="27" presetID="42" presetClass="path" presetSubtype="0" fill="hold" nodeType="afterEffect">
                                      <p:stCondLst>
                                        <p:cond delay="0"/>
                                      </p:stCondLst>
                                      <p:childTnLst>
                                        <p:animMotion origin="layout" path="M -3.7828E-6 -0.13229 L -3.7828E-6 0.32199 " pathEditMode="relative" rAng="0" ptsTypes="AA">
                                          <p:cBhvr>
                                            <p:cTn id="28" dur="500" fill="hold"/>
                                            <p:tgtEl>
                                              <p:spTgt spid="6"/>
                                            </p:tgtEl>
                                            <p:attrNameLst>
                                              <p:attrName>ppt_x</p:attrName>
                                              <p:attrName>ppt_y</p:attrName>
                                            </p:attrNameLst>
                                          </p:cBhvr>
                                          <p:rCtr x="0" y="22720"/>
                                        </p:animMotion>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10938892" cy="1015663"/>
          </a:xfrm>
          <a:prstGeom prst="rect">
            <a:avLst/>
          </a:prstGeom>
          <a:noFill/>
        </p:spPr>
        <p:txBody>
          <a:bodyPr wrap="none" lIns="0" tIns="0" rIns="0" bIns="0" rtlCol="0">
            <a:spAutoFit/>
          </a:bodyPr>
          <a:lstStyle/>
          <a:p>
            <a:r>
              <a:rPr lang="en-US" sz="6600" b="1" dirty="0">
                <a:solidFill>
                  <a:srgbClr val="0070C0"/>
                </a:solidFill>
              </a:rPr>
              <a:t>Why Choose </a:t>
            </a:r>
            <a:r>
              <a:rPr lang="en-US" sz="6600" b="1" dirty="0" err="1">
                <a:solidFill>
                  <a:srgbClr val="0070C0"/>
                </a:solidFill>
              </a:rPr>
              <a:t>SAFECode</a:t>
            </a:r>
            <a:r>
              <a:rPr lang="en-US" sz="6600" b="1" dirty="0">
                <a:solidFill>
                  <a:srgbClr val="0070C0"/>
                </a:solidFill>
              </a:rPr>
              <a:t>?</a:t>
            </a:r>
          </a:p>
        </p:txBody>
      </p:sp>
      <p:sp>
        <p:nvSpPr>
          <p:cNvPr id="3" name="TextBox 2">
            <a:extLst>
              <a:ext uri="{FF2B5EF4-FFF2-40B4-BE49-F238E27FC236}">
                <a16:creationId xmlns:a16="http://schemas.microsoft.com/office/drawing/2014/main" id="{01EEF56D-849B-684F-9F59-6B0B158E6256}"/>
              </a:ext>
            </a:extLst>
          </p:cNvPr>
          <p:cNvSpPr txBox="1"/>
          <p:nvPr/>
        </p:nvSpPr>
        <p:spPr>
          <a:xfrm>
            <a:off x="1390649" y="3113088"/>
            <a:ext cx="9490711" cy="1603003"/>
          </a:xfrm>
          <a:prstGeom prst="rect">
            <a:avLst/>
          </a:prstGeom>
          <a:noFill/>
        </p:spPr>
        <p:txBody>
          <a:bodyPr wrap="square" rtlCol="0">
            <a:spAutoFit/>
          </a:bodyPr>
          <a:lstStyle/>
          <a:p>
            <a:pPr>
              <a:lnSpc>
                <a:spcPct val="120000"/>
              </a:lnSpc>
              <a:spcAft>
                <a:spcPts val="1200"/>
              </a:spcAft>
            </a:pPr>
            <a:r>
              <a:rPr lang="en-US" sz="2800" dirty="0"/>
              <a:t>There are tons of opportunities to network and volunteer in cybersecurity. Why should I consider </a:t>
            </a:r>
            <a:r>
              <a:rPr lang="en-US" sz="2800" dirty="0" err="1"/>
              <a:t>SAFECode</a:t>
            </a:r>
            <a:r>
              <a:rPr lang="en-US" sz="2800" dirty="0"/>
              <a:t>? </a:t>
            </a:r>
          </a:p>
        </p:txBody>
      </p:sp>
      <p:sp>
        <p:nvSpPr>
          <p:cNvPr id="27" name="TextBox 26">
            <a:extLst>
              <a:ext uri="{FF2B5EF4-FFF2-40B4-BE49-F238E27FC236}">
                <a16:creationId xmlns:a16="http://schemas.microsoft.com/office/drawing/2014/main" id="{6857F722-81F6-9D4A-BA39-6802212888DC}"/>
              </a:ext>
            </a:extLst>
          </p:cNvPr>
          <p:cNvSpPr txBox="1"/>
          <p:nvPr/>
        </p:nvSpPr>
        <p:spPr>
          <a:xfrm>
            <a:off x="1390649" y="6467435"/>
            <a:ext cx="12246974" cy="5222455"/>
          </a:xfrm>
          <a:prstGeom prst="rect">
            <a:avLst/>
          </a:prstGeom>
          <a:noFill/>
        </p:spPr>
        <p:txBody>
          <a:bodyPr wrap="square" rtlCol="0">
            <a:spAutoFit/>
          </a:bodyPr>
          <a:lstStyle/>
          <a:p>
            <a:pPr>
              <a:lnSpc>
                <a:spcPct val="120000"/>
              </a:lnSpc>
              <a:spcAft>
                <a:spcPts val="1200"/>
              </a:spcAft>
            </a:pPr>
            <a:r>
              <a:rPr lang="en-US" sz="2800" dirty="0"/>
              <a:t>As a </a:t>
            </a:r>
            <a:r>
              <a:rPr lang="en-US" sz="2800" dirty="0" err="1"/>
              <a:t>SAFECode</a:t>
            </a:r>
            <a:r>
              <a:rPr lang="en-US" sz="2800" dirty="0"/>
              <a:t> member, we work to make a positive impact on the security of the greater technology ecosystem by sharing best practices, advocating for a thoughtful approach to global government policies affecting software security, and helping others who may just be starting on the software security journey our organization has been on for many years. We can’t do this without members of our team stepping up and sharing what they know. Consider getting involved today and leave your mark – large or small – on the mission to improve the security of the software we both create and use.</a:t>
            </a:r>
          </a:p>
        </p:txBody>
      </p:sp>
      <p:sp>
        <p:nvSpPr>
          <p:cNvPr id="28" name="TextBox 27">
            <a:extLst>
              <a:ext uri="{FF2B5EF4-FFF2-40B4-BE49-F238E27FC236}">
                <a16:creationId xmlns:a16="http://schemas.microsoft.com/office/drawing/2014/main" id="{0FAEB691-96F1-E84D-A488-C9CC60CE058D}"/>
              </a:ext>
            </a:extLst>
          </p:cNvPr>
          <p:cNvSpPr txBox="1"/>
          <p:nvPr/>
        </p:nvSpPr>
        <p:spPr>
          <a:xfrm>
            <a:off x="1390649" y="4930043"/>
            <a:ext cx="10938892" cy="1323439"/>
          </a:xfrm>
          <a:prstGeom prst="rect">
            <a:avLst/>
          </a:prstGeom>
          <a:noFill/>
        </p:spPr>
        <p:txBody>
          <a:bodyPr wrap="square" rtlCol="0">
            <a:spAutoFit/>
          </a:bodyPr>
          <a:lstStyle/>
          <a:p>
            <a:pPr>
              <a:spcAft>
                <a:spcPts val="1200"/>
              </a:spcAft>
            </a:pPr>
            <a:r>
              <a:rPr lang="en-US" sz="4000" b="1" dirty="0">
                <a:solidFill>
                  <a:srgbClr val="F26A31"/>
                </a:solidFill>
              </a:rPr>
              <a:t>Reason 2:  Save The World</a:t>
            </a:r>
            <a:br>
              <a:rPr lang="en-US" sz="4000" b="1" dirty="0">
                <a:solidFill>
                  <a:srgbClr val="F26A31"/>
                </a:solidFill>
              </a:rPr>
            </a:br>
            <a:r>
              <a:rPr lang="en-US" sz="4000" b="1" dirty="0">
                <a:solidFill>
                  <a:srgbClr val="F26A31"/>
                </a:solidFill>
              </a:rPr>
              <a:t>(or at least its software!)</a:t>
            </a:r>
          </a:p>
        </p:txBody>
      </p:sp>
      <p:sp>
        <p:nvSpPr>
          <p:cNvPr id="29" name="Oval 28">
            <a:extLst>
              <a:ext uri="{FF2B5EF4-FFF2-40B4-BE49-F238E27FC236}">
                <a16:creationId xmlns:a16="http://schemas.microsoft.com/office/drawing/2014/main" id="{06AEFCD8-4EB2-D847-A6DA-7DC99F39C487}"/>
              </a:ext>
            </a:extLst>
          </p:cNvPr>
          <p:cNvSpPr/>
          <p:nvPr/>
        </p:nvSpPr>
        <p:spPr>
          <a:xfrm>
            <a:off x="15031419" y="3185651"/>
            <a:ext cx="7089612" cy="708961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24F3B3-3F55-5941-AC55-F39DEC962ED9}"/>
              </a:ext>
            </a:extLst>
          </p:cNvPr>
          <p:cNvPicPr>
            <a:picLocks noChangeAspect="1"/>
          </p:cNvPicPr>
          <p:nvPr/>
        </p:nvPicPr>
        <p:blipFill>
          <a:blip r:embed="rId2"/>
          <a:stretch>
            <a:fillRect/>
          </a:stretch>
        </p:blipFill>
        <p:spPr>
          <a:xfrm>
            <a:off x="16614075" y="3722061"/>
            <a:ext cx="3924300" cy="6553200"/>
          </a:xfrm>
          <a:prstGeom prst="rect">
            <a:avLst/>
          </a:prstGeom>
        </p:spPr>
      </p:pic>
    </p:spTree>
    <p:extLst>
      <p:ext uri="{BB962C8B-B14F-4D97-AF65-F5344CB8AC3E}">
        <p14:creationId xmlns:p14="http://schemas.microsoft.com/office/powerpoint/2010/main" val="90025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1000"/>
                                        <p:tgtEl>
                                          <p:spTgt spid="2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1000"/>
                                        <p:tgtEl>
                                          <p:spTgt spid="27"/>
                                        </p:tgtEl>
                                      </p:cBhvr>
                                    </p:animEffect>
                                  </p:childTnLst>
                                </p:cTn>
                              </p:par>
                              <p:par>
                                <p:cTn id="22" presetID="64" presetClass="path" presetSubtype="0" decel="50000" fill="hold" nodeType="withEffect">
                                  <p:stCondLst>
                                    <p:cond delay="0"/>
                                  </p:stCondLst>
                                  <p:childTnLst>
                                    <p:animMotion origin="layout" path="M 1.4389E-6 0.64791 L 1.4389E-6 1.85185E-6 " pathEditMode="relative" rAng="0" ptsTypes="AA">
                                      <p:cBhvr>
                                        <p:cTn id="23" dur="1000" fill="hold"/>
                                        <p:tgtEl>
                                          <p:spTgt spid="7"/>
                                        </p:tgtEl>
                                        <p:attrNameLst>
                                          <p:attrName>ppt_x</p:attrName>
                                          <p:attrName>ppt_y</p:attrName>
                                        </p:attrNameLst>
                                      </p:cBhvr>
                                      <p:rCtr x="0" y="-32396"/>
                                    </p:animMotion>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10938892" cy="1015663"/>
          </a:xfrm>
          <a:prstGeom prst="rect">
            <a:avLst/>
          </a:prstGeom>
          <a:noFill/>
        </p:spPr>
        <p:txBody>
          <a:bodyPr wrap="none" lIns="0" tIns="0" rIns="0" bIns="0" rtlCol="0">
            <a:spAutoFit/>
          </a:bodyPr>
          <a:lstStyle/>
          <a:p>
            <a:r>
              <a:rPr lang="en-US" sz="6600" b="1" dirty="0">
                <a:solidFill>
                  <a:srgbClr val="0070C0"/>
                </a:solidFill>
              </a:rPr>
              <a:t>Why Choose </a:t>
            </a:r>
            <a:r>
              <a:rPr lang="en-US" sz="6600" b="1" dirty="0" err="1">
                <a:solidFill>
                  <a:srgbClr val="0070C0"/>
                </a:solidFill>
              </a:rPr>
              <a:t>SAFECode</a:t>
            </a:r>
            <a:r>
              <a:rPr lang="en-US" sz="6600" b="1" dirty="0">
                <a:solidFill>
                  <a:srgbClr val="0070C0"/>
                </a:solidFill>
              </a:rPr>
              <a:t>?</a:t>
            </a:r>
          </a:p>
        </p:txBody>
      </p:sp>
      <p:sp>
        <p:nvSpPr>
          <p:cNvPr id="3" name="TextBox 2">
            <a:extLst>
              <a:ext uri="{FF2B5EF4-FFF2-40B4-BE49-F238E27FC236}">
                <a16:creationId xmlns:a16="http://schemas.microsoft.com/office/drawing/2014/main" id="{01EEF56D-849B-684F-9F59-6B0B158E6256}"/>
              </a:ext>
            </a:extLst>
          </p:cNvPr>
          <p:cNvSpPr txBox="1"/>
          <p:nvPr/>
        </p:nvSpPr>
        <p:spPr>
          <a:xfrm>
            <a:off x="1390649" y="3113088"/>
            <a:ext cx="9490711" cy="1603003"/>
          </a:xfrm>
          <a:prstGeom prst="rect">
            <a:avLst/>
          </a:prstGeom>
          <a:noFill/>
        </p:spPr>
        <p:txBody>
          <a:bodyPr wrap="square" rtlCol="0">
            <a:spAutoFit/>
          </a:bodyPr>
          <a:lstStyle/>
          <a:p>
            <a:pPr>
              <a:lnSpc>
                <a:spcPct val="120000"/>
              </a:lnSpc>
              <a:spcAft>
                <a:spcPts val="1200"/>
              </a:spcAft>
            </a:pPr>
            <a:r>
              <a:rPr lang="en-US" sz="2800" dirty="0"/>
              <a:t>There are tons of opportunities to network and volunteer in cybersecurity. Why should I consider </a:t>
            </a:r>
            <a:r>
              <a:rPr lang="en-US" sz="2800" dirty="0" err="1"/>
              <a:t>SAFECode</a:t>
            </a:r>
            <a:r>
              <a:rPr lang="en-US" sz="2800" dirty="0"/>
              <a:t>? </a:t>
            </a:r>
          </a:p>
        </p:txBody>
      </p:sp>
      <p:sp>
        <p:nvSpPr>
          <p:cNvPr id="27" name="TextBox 26">
            <a:extLst>
              <a:ext uri="{FF2B5EF4-FFF2-40B4-BE49-F238E27FC236}">
                <a16:creationId xmlns:a16="http://schemas.microsoft.com/office/drawing/2014/main" id="{6857F722-81F6-9D4A-BA39-6802212888DC}"/>
              </a:ext>
            </a:extLst>
          </p:cNvPr>
          <p:cNvSpPr txBox="1"/>
          <p:nvPr/>
        </p:nvSpPr>
        <p:spPr>
          <a:xfrm>
            <a:off x="1390649" y="6467435"/>
            <a:ext cx="12246974" cy="5222455"/>
          </a:xfrm>
          <a:prstGeom prst="rect">
            <a:avLst/>
          </a:prstGeom>
          <a:noFill/>
        </p:spPr>
        <p:txBody>
          <a:bodyPr wrap="square" rtlCol="0">
            <a:spAutoFit/>
          </a:bodyPr>
          <a:lstStyle/>
          <a:p>
            <a:pPr>
              <a:lnSpc>
                <a:spcPct val="120000"/>
              </a:lnSpc>
              <a:spcAft>
                <a:spcPts val="1200"/>
              </a:spcAft>
            </a:pPr>
            <a:r>
              <a:rPr lang="en-US" sz="2800" dirty="0"/>
              <a:t>We think we have one of the most innovative and smart software security teams out there. This includes you. </a:t>
            </a:r>
            <a:r>
              <a:rPr lang="en-US" sz="2800" dirty="0" err="1"/>
              <a:t>SAFECode</a:t>
            </a:r>
            <a:r>
              <a:rPr lang="en-US" sz="2800" dirty="0"/>
              <a:t> is an opportunity for you to build your personal profile in the industry and share your talents with others. You can contribute to published papers, blog posts and social media campaigns. You can speak at industry events on behalf of </a:t>
            </a:r>
            <a:r>
              <a:rPr lang="en-US" sz="2800" dirty="0" err="1"/>
              <a:t>SAFECode</a:t>
            </a:r>
            <a:r>
              <a:rPr lang="en-US" sz="2800" dirty="0"/>
              <a:t>, or host a brown bag session for other </a:t>
            </a:r>
            <a:r>
              <a:rPr lang="en-US" sz="2800" dirty="0" err="1"/>
              <a:t>SAFECode</a:t>
            </a:r>
            <a:r>
              <a:rPr lang="en-US" sz="2800" dirty="0"/>
              <a:t> members on that innovative program you successfully piloted. You can even lead a working group. Whether you have 1 or 100 hours to contribute, </a:t>
            </a:r>
            <a:r>
              <a:rPr lang="en-US" sz="2800" dirty="0" err="1"/>
              <a:t>SAFECode</a:t>
            </a:r>
            <a:r>
              <a:rPr lang="en-US" sz="2800" dirty="0"/>
              <a:t> can give you an opportunity to strut your stuff.</a:t>
            </a:r>
          </a:p>
        </p:txBody>
      </p:sp>
      <p:sp>
        <p:nvSpPr>
          <p:cNvPr id="28" name="TextBox 27">
            <a:extLst>
              <a:ext uri="{FF2B5EF4-FFF2-40B4-BE49-F238E27FC236}">
                <a16:creationId xmlns:a16="http://schemas.microsoft.com/office/drawing/2014/main" id="{0FAEB691-96F1-E84D-A488-C9CC60CE058D}"/>
              </a:ext>
            </a:extLst>
          </p:cNvPr>
          <p:cNvSpPr txBox="1"/>
          <p:nvPr/>
        </p:nvSpPr>
        <p:spPr>
          <a:xfrm>
            <a:off x="1390649" y="5237820"/>
            <a:ext cx="10938892" cy="707886"/>
          </a:xfrm>
          <a:prstGeom prst="rect">
            <a:avLst/>
          </a:prstGeom>
          <a:noFill/>
        </p:spPr>
        <p:txBody>
          <a:bodyPr wrap="square" rtlCol="0">
            <a:spAutoFit/>
          </a:bodyPr>
          <a:lstStyle/>
          <a:p>
            <a:pPr>
              <a:spcAft>
                <a:spcPts val="1200"/>
              </a:spcAft>
            </a:pPr>
            <a:r>
              <a:rPr lang="en-US" sz="4000" b="1" dirty="0">
                <a:solidFill>
                  <a:srgbClr val="F26A31"/>
                </a:solidFill>
              </a:rPr>
              <a:t>Reason 1:  You are Smart, Go Show Off!</a:t>
            </a:r>
          </a:p>
        </p:txBody>
      </p:sp>
      <p:sp>
        <p:nvSpPr>
          <p:cNvPr id="29" name="Oval 28">
            <a:extLst>
              <a:ext uri="{FF2B5EF4-FFF2-40B4-BE49-F238E27FC236}">
                <a16:creationId xmlns:a16="http://schemas.microsoft.com/office/drawing/2014/main" id="{06AEFCD8-4EB2-D847-A6DA-7DC99F39C487}"/>
              </a:ext>
            </a:extLst>
          </p:cNvPr>
          <p:cNvSpPr/>
          <p:nvPr/>
        </p:nvSpPr>
        <p:spPr>
          <a:xfrm>
            <a:off x="15031419" y="3185651"/>
            <a:ext cx="7089612" cy="708961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8B521C-7B8E-6E40-A2A0-17A7FDE378B3}"/>
              </a:ext>
            </a:extLst>
          </p:cNvPr>
          <p:cNvPicPr>
            <a:picLocks noChangeAspect="1"/>
          </p:cNvPicPr>
          <p:nvPr/>
        </p:nvPicPr>
        <p:blipFill>
          <a:blip r:embed="rId2"/>
          <a:stretch>
            <a:fillRect/>
          </a:stretch>
        </p:blipFill>
        <p:spPr>
          <a:xfrm>
            <a:off x="16626853" y="5106361"/>
            <a:ext cx="4152900" cy="5168900"/>
          </a:xfrm>
          <a:prstGeom prst="rect">
            <a:avLst/>
          </a:prstGeom>
        </p:spPr>
      </p:pic>
      <p:pic>
        <p:nvPicPr>
          <p:cNvPr id="6" name="bubble1">
            <a:extLst>
              <a:ext uri="{FF2B5EF4-FFF2-40B4-BE49-F238E27FC236}">
                <a16:creationId xmlns:a16="http://schemas.microsoft.com/office/drawing/2014/main" id="{12F307B4-D3EA-A940-8D40-CC771DAE8038}"/>
              </a:ext>
            </a:extLst>
          </p:cNvPr>
          <p:cNvPicPr>
            <a:picLocks noChangeAspect="1"/>
          </p:cNvPicPr>
          <p:nvPr/>
        </p:nvPicPr>
        <p:blipFill>
          <a:blip r:embed="rId3"/>
          <a:stretch>
            <a:fillRect/>
          </a:stretch>
        </p:blipFill>
        <p:spPr>
          <a:xfrm>
            <a:off x="12999419" y="3153991"/>
            <a:ext cx="4064000" cy="3124200"/>
          </a:xfrm>
          <a:prstGeom prst="rect">
            <a:avLst/>
          </a:prstGeom>
        </p:spPr>
      </p:pic>
      <p:sp>
        <p:nvSpPr>
          <p:cNvPr id="8" name="c1">
            <a:extLst>
              <a:ext uri="{FF2B5EF4-FFF2-40B4-BE49-F238E27FC236}">
                <a16:creationId xmlns:a16="http://schemas.microsoft.com/office/drawing/2014/main" id="{292838D6-8DAC-A542-B390-E1987D84A245}"/>
              </a:ext>
            </a:extLst>
          </p:cNvPr>
          <p:cNvSpPr/>
          <p:nvPr/>
        </p:nvSpPr>
        <p:spPr>
          <a:xfrm>
            <a:off x="16279649" y="6027225"/>
            <a:ext cx="768544" cy="768544"/>
          </a:xfrm>
          <a:prstGeom prst="ellipse">
            <a:avLst/>
          </a:prstGeom>
          <a:solidFill>
            <a:srgbClr val="EF6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lightbulb1">
            <a:extLst>
              <a:ext uri="{FF2B5EF4-FFF2-40B4-BE49-F238E27FC236}">
                <a16:creationId xmlns:a16="http://schemas.microsoft.com/office/drawing/2014/main" id="{6CC935FE-2628-0444-9246-D0240C8F048E}"/>
              </a:ext>
            </a:extLst>
          </p:cNvPr>
          <p:cNvPicPr>
            <a:picLocks noChangeAspect="1"/>
          </p:cNvPicPr>
          <p:nvPr/>
        </p:nvPicPr>
        <p:blipFill>
          <a:blip r:embed="rId4"/>
          <a:stretch>
            <a:fillRect/>
          </a:stretch>
        </p:blipFill>
        <p:spPr>
          <a:xfrm>
            <a:off x="14047169" y="3661991"/>
            <a:ext cx="1968500" cy="2108200"/>
          </a:xfrm>
          <a:prstGeom prst="rect">
            <a:avLst/>
          </a:prstGeom>
        </p:spPr>
      </p:pic>
      <p:sp>
        <p:nvSpPr>
          <p:cNvPr id="14" name="c1">
            <a:extLst>
              <a:ext uri="{FF2B5EF4-FFF2-40B4-BE49-F238E27FC236}">
                <a16:creationId xmlns:a16="http://schemas.microsoft.com/office/drawing/2014/main" id="{96B7B70D-763F-7448-9198-C4FFAB4344ED}"/>
              </a:ext>
            </a:extLst>
          </p:cNvPr>
          <p:cNvSpPr/>
          <p:nvPr/>
        </p:nvSpPr>
        <p:spPr>
          <a:xfrm>
            <a:off x="19450826" y="4565757"/>
            <a:ext cx="768544" cy="768544"/>
          </a:xfrm>
          <a:prstGeom prst="ellipse">
            <a:avLst/>
          </a:prstGeom>
          <a:solidFill>
            <a:srgbClr val="EF6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bubble1">
            <a:extLst>
              <a:ext uri="{FF2B5EF4-FFF2-40B4-BE49-F238E27FC236}">
                <a16:creationId xmlns:a16="http://schemas.microsoft.com/office/drawing/2014/main" id="{34100960-9146-DB4B-94B9-882A394C49C1}"/>
              </a:ext>
            </a:extLst>
          </p:cNvPr>
          <p:cNvPicPr>
            <a:picLocks noChangeAspect="1"/>
          </p:cNvPicPr>
          <p:nvPr/>
        </p:nvPicPr>
        <p:blipFill>
          <a:blip r:embed="rId3"/>
          <a:stretch>
            <a:fillRect/>
          </a:stretch>
        </p:blipFill>
        <p:spPr>
          <a:xfrm>
            <a:off x="19450827" y="1591891"/>
            <a:ext cx="4064000" cy="3124200"/>
          </a:xfrm>
          <a:prstGeom prst="rect">
            <a:avLst/>
          </a:prstGeom>
        </p:spPr>
      </p:pic>
      <p:pic>
        <p:nvPicPr>
          <p:cNvPr id="16" name="lightbulb1">
            <a:extLst>
              <a:ext uri="{FF2B5EF4-FFF2-40B4-BE49-F238E27FC236}">
                <a16:creationId xmlns:a16="http://schemas.microsoft.com/office/drawing/2014/main" id="{1F161A13-4F98-B444-94EE-40837E03A855}"/>
              </a:ext>
            </a:extLst>
          </p:cNvPr>
          <p:cNvPicPr>
            <a:picLocks noChangeAspect="1"/>
          </p:cNvPicPr>
          <p:nvPr/>
        </p:nvPicPr>
        <p:blipFill>
          <a:blip r:embed="rId4"/>
          <a:stretch>
            <a:fillRect/>
          </a:stretch>
        </p:blipFill>
        <p:spPr>
          <a:xfrm>
            <a:off x="20526346" y="2146699"/>
            <a:ext cx="1968500" cy="2108200"/>
          </a:xfrm>
          <a:prstGeom prst="rect">
            <a:avLst/>
          </a:prstGeom>
        </p:spPr>
      </p:pic>
    </p:spTree>
    <p:extLst>
      <p:ext uri="{BB962C8B-B14F-4D97-AF65-F5344CB8AC3E}">
        <p14:creationId xmlns:p14="http://schemas.microsoft.com/office/powerpoint/2010/main" val="20006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1000"/>
                                        <p:tgtEl>
                                          <p:spTgt spid="2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1000"/>
                                        <p:tgtEl>
                                          <p:spTgt spid="27"/>
                                        </p:tgtEl>
                                      </p:cBhvr>
                                    </p:animEffect>
                                  </p:childTnLst>
                                </p:cTn>
                              </p:par>
                              <p:par>
                                <p:cTn id="22" presetID="64" presetClass="path" presetSubtype="0" decel="50000" fill="hold" nodeType="withEffect">
                                  <p:stCondLst>
                                    <p:cond delay="0"/>
                                  </p:stCondLst>
                                  <p:childTnLst>
                                    <p:animMotion origin="layout" path="M 1.4389E-6 0.64791 L 1.4389E-6 1.85185E-6 " pathEditMode="relative" rAng="0" ptsTypes="AA">
                                      <p:cBhvr>
                                        <p:cTn id="23" dur="1000" fill="hold"/>
                                        <p:tgtEl>
                                          <p:spTgt spid="4"/>
                                        </p:tgtEl>
                                        <p:attrNameLst>
                                          <p:attrName>ppt_x</p:attrName>
                                          <p:attrName>ppt_y</p:attrName>
                                        </p:attrNameLst>
                                      </p:cBhvr>
                                      <p:rCtr x="0" y="-32396"/>
                                    </p:animMotion>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 fill="hold"/>
                                        <p:tgtEl>
                                          <p:spTgt spid="8"/>
                                        </p:tgtEl>
                                        <p:attrNameLst>
                                          <p:attrName>ppt_w</p:attrName>
                                        </p:attrNameLst>
                                      </p:cBhvr>
                                      <p:tavLst>
                                        <p:tav tm="0">
                                          <p:val>
                                            <p:fltVal val="0"/>
                                          </p:val>
                                        </p:tav>
                                        <p:tav tm="100000">
                                          <p:val>
                                            <p:strVal val="#ppt_w"/>
                                          </p:val>
                                        </p:tav>
                                      </p:tavLst>
                                    </p:anim>
                                    <p:anim calcmode="lin" valueType="num">
                                      <p:cBhvr>
                                        <p:cTn id="31" dur="200" fill="hold"/>
                                        <p:tgtEl>
                                          <p:spTgt spid="8"/>
                                        </p:tgtEl>
                                        <p:attrNameLst>
                                          <p:attrName>ppt_h</p:attrName>
                                        </p:attrNameLst>
                                      </p:cBhvr>
                                      <p:tavLst>
                                        <p:tav tm="0">
                                          <p:val>
                                            <p:fltVal val="0"/>
                                          </p:val>
                                        </p:tav>
                                        <p:tav tm="100000">
                                          <p:val>
                                            <p:strVal val="#ppt_h"/>
                                          </p:val>
                                        </p:tav>
                                      </p:tavLst>
                                    </p:anim>
                                    <p:animEffect transition="in" filter="fade">
                                      <p:cBhvr>
                                        <p:cTn id="32" dur="200"/>
                                        <p:tgtEl>
                                          <p:spTgt spid="8"/>
                                        </p:tgtEl>
                                      </p:cBhvr>
                                    </p:animEffect>
                                  </p:childTnLst>
                                </p:cTn>
                              </p:par>
                            </p:childTnLst>
                          </p:cTn>
                        </p:par>
                        <p:par>
                          <p:cTn id="33" fill="hold">
                            <p:stCondLst>
                              <p:cond delay="12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200" fill="hold"/>
                                        <p:tgtEl>
                                          <p:spTgt spid="6"/>
                                        </p:tgtEl>
                                        <p:attrNameLst>
                                          <p:attrName>ppt_w</p:attrName>
                                        </p:attrNameLst>
                                      </p:cBhvr>
                                      <p:tavLst>
                                        <p:tav tm="0">
                                          <p:val>
                                            <p:fltVal val="0"/>
                                          </p:val>
                                        </p:tav>
                                        <p:tav tm="100000">
                                          <p:val>
                                            <p:strVal val="#ppt_w"/>
                                          </p:val>
                                        </p:tav>
                                      </p:tavLst>
                                    </p:anim>
                                    <p:anim calcmode="lin" valueType="num">
                                      <p:cBhvr>
                                        <p:cTn id="37" dur="200" fill="hold"/>
                                        <p:tgtEl>
                                          <p:spTgt spid="6"/>
                                        </p:tgtEl>
                                        <p:attrNameLst>
                                          <p:attrName>ppt_h</p:attrName>
                                        </p:attrNameLst>
                                      </p:cBhvr>
                                      <p:tavLst>
                                        <p:tav tm="0">
                                          <p:val>
                                            <p:fltVal val="0"/>
                                          </p:val>
                                        </p:tav>
                                        <p:tav tm="100000">
                                          <p:val>
                                            <p:strVal val="#ppt_h"/>
                                          </p:val>
                                        </p:tav>
                                      </p:tavLst>
                                    </p:anim>
                                    <p:animEffect transition="in" filter="fade">
                                      <p:cBhvr>
                                        <p:cTn id="38" dur="200"/>
                                        <p:tgtEl>
                                          <p:spTgt spid="6"/>
                                        </p:tgtEl>
                                      </p:cBhvr>
                                    </p:animEffect>
                                  </p:childTnLst>
                                </p:cTn>
                              </p:par>
                            </p:childTnLst>
                          </p:cTn>
                        </p:par>
                        <p:par>
                          <p:cTn id="39" fill="hold">
                            <p:stCondLst>
                              <p:cond delay="14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200" fill="hold"/>
                                        <p:tgtEl>
                                          <p:spTgt spid="9"/>
                                        </p:tgtEl>
                                        <p:attrNameLst>
                                          <p:attrName>ppt_w</p:attrName>
                                        </p:attrNameLst>
                                      </p:cBhvr>
                                      <p:tavLst>
                                        <p:tav tm="0">
                                          <p:val>
                                            <p:fltVal val="0"/>
                                          </p:val>
                                        </p:tav>
                                        <p:tav tm="100000">
                                          <p:val>
                                            <p:strVal val="#ppt_w"/>
                                          </p:val>
                                        </p:tav>
                                      </p:tavLst>
                                    </p:anim>
                                    <p:anim calcmode="lin" valueType="num">
                                      <p:cBhvr>
                                        <p:cTn id="43" dur="200" fill="hold"/>
                                        <p:tgtEl>
                                          <p:spTgt spid="9"/>
                                        </p:tgtEl>
                                        <p:attrNameLst>
                                          <p:attrName>ppt_h</p:attrName>
                                        </p:attrNameLst>
                                      </p:cBhvr>
                                      <p:tavLst>
                                        <p:tav tm="0">
                                          <p:val>
                                            <p:fltVal val="0"/>
                                          </p:val>
                                        </p:tav>
                                        <p:tav tm="100000">
                                          <p:val>
                                            <p:strVal val="#ppt_h"/>
                                          </p:val>
                                        </p:tav>
                                      </p:tavLst>
                                    </p:anim>
                                    <p:animEffect transition="in" filter="fade">
                                      <p:cBhvr>
                                        <p:cTn id="44" dur="200"/>
                                        <p:tgtEl>
                                          <p:spTgt spid="9"/>
                                        </p:tgtEl>
                                      </p:cBhvr>
                                    </p:animEffect>
                                  </p:childTnLst>
                                </p:cTn>
                              </p:par>
                            </p:childTnLst>
                          </p:cTn>
                        </p:par>
                        <p:par>
                          <p:cTn id="45" fill="hold">
                            <p:stCondLst>
                              <p:cond delay="1600"/>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00" fill="hold"/>
                                        <p:tgtEl>
                                          <p:spTgt spid="14"/>
                                        </p:tgtEl>
                                        <p:attrNameLst>
                                          <p:attrName>ppt_w</p:attrName>
                                        </p:attrNameLst>
                                      </p:cBhvr>
                                      <p:tavLst>
                                        <p:tav tm="0">
                                          <p:val>
                                            <p:fltVal val="0"/>
                                          </p:val>
                                        </p:tav>
                                        <p:tav tm="100000">
                                          <p:val>
                                            <p:strVal val="#ppt_w"/>
                                          </p:val>
                                        </p:tav>
                                      </p:tavLst>
                                    </p:anim>
                                    <p:anim calcmode="lin" valueType="num">
                                      <p:cBhvr>
                                        <p:cTn id="49" dur="200" fill="hold"/>
                                        <p:tgtEl>
                                          <p:spTgt spid="14"/>
                                        </p:tgtEl>
                                        <p:attrNameLst>
                                          <p:attrName>ppt_h</p:attrName>
                                        </p:attrNameLst>
                                      </p:cBhvr>
                                      <p:tavLst>
                                        <p:tav tm="0">
                                          <p:val>
                                            <p:fltVal val="0"/>
                                          </p:val>
                                        </p:tav>
                                        <p:tav tm="100000">
                                          <p:val>
                                            <p:strVal val="#ppt_h"/>
                                          </p:val>
                                        </p:tav>
                                      </p:tavLst>
                                    </p:anim>
                                    <p:animEffect transition="in" filter="fade">
                                      <p:cBhvr>
                                        <p:cTn id="50" dur="200"/>
                                        <p:tgtEl>
                                          <p:spTgt spid="14"/>
                                        </p:tgtEl>
                                      </p:cBhvr>
                                    </p:animEffect>
                                  </p:childTnLst>
                                </p:cTn>
                              </p:par>
                            </p:childTnLst>
                          </p:cTn>
                        </p:par>
                        <p:par>
                          <p:cTn id="51" fill="hold">
                            <p:stCondLst>
                              <p:cond delay="1800"/>
                            </p:stCondLst>
                            <p:childTnLst>
                              <p:par>
                                <p:cTn id="52" presetID="53" presetClass="entr" presetSubtype="16"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200" fill="hold"/>
                                        <p:tgtEl>
                                          <p:spTgt spid="15"/>
                                        </p:tgtEl>
                                        <p:attrNameLst>
                                          <p:attrName>ppt_w</p:attrName>
                                        </p:attrNameLst>
                                      </p:cBhvr>
                                      <p:tavLst>
                                        <p:tav tm="0">
                                          <p:val>
                                            <p:fltVal val="0"/>
                                          </p:val>
                                        </p:tav>
                                        <p:tav tm="100000">
                                          <p:val>
                                            <p:strVal val="#ppt_w"/>
                                          </p:val>
                                        </p:tav>
                                      </p:tavLst>
                                    </p:anim>
                                    <p:anim calcmode="lin" valueType="num">
                                      <p:cBhvr>
                                        <p:cTn id="55" dur="200" fill="hold"/>
                                        <p:tgtEl>
                                          <p:spTgt spid="15"/>
                                        </p:tgtEl>
                                        <p:attrNameLst>
                                          <p:attrName>ppt_h</p:attrName>
                                        </p:attrNameLst>
                                      </p:cBhvr>
                                      <p:tavLst>
                                        <p:tav tm="0">
                                          <p:val>
                                            <p:fltVal val="0"/>
                                          </p:val>
                                        </p:tav>
                                        <p:tav tm="100000">
                                          <p:val>
                                            <p:strVal val="#ppt_h"/>
                                          </p:val>
                                        </p:tav>
                                      </p:tavLst>
                                    </p:anim>
                                    <p:animEffect transition="in" filter="fade">
                                      <p:cBhvr>
                                        <p:cTn id="56" dur="200"/>
                                        <p:tgtEl>
                                          <p:spTgt spid="15"/>
                                        </p:tgtEl>
                                      </p:cBhvr>
                                    </p:animEffect>
                                  </p:childTnLst>
                                </p:cTn>
                              </p:par>
                            </p:childTnLst>
                          </p:cTn>
                        </p:par>
                        <p:par>
                          <p:cTn id="57" fill="hold">
                            <p:stCondLst>
                              <p:cond delay="2000"/>
                            </p:stCondLst>
                            <p:childTnLst>
                              <p:par>
                                <p:cTn id="58" presetID="53" presetClass="entr" presetSubtype="16"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200" fill="hold"/>
                                        <p:tgtEl>
                                          <p:spTgt spid="16"/>
                                        </p:tgtEl>
                                        <p:attrNameLst>
                                          <p:attrName>ppt_w</p:attrName>
                                        </p:attrNameLst>
                                      </p:cBhvr>
                                      <p:tavLst>
                                        <p:tav tm="0">
                                          <p:val>
                                            <p:fltVal val="0"/>
                                          </p:val>
                                        </p:tav>
                                        <p:tav tm="100000">
                                          <p:val>
                                            <p:strVal val="#ppt_w"/>
                                          </p:val>
                                        </p:tav>
                                      </p:tavLst>
                                    </p:anim>
                                    <p:anim calcmode="lin" valueType="num">
                                      <p:cBhvr>
                                        <p:cTn id="61" dur="200" fill="hold"/>
                                        <p:tgtEl>
                                          <p:spTgt spid="16"/>
                                        </p:tgtEl>
                                        <p:attrNameLst>
                                          <p:attrName>ppt_h</p:attrName>
                                        </p:attrNameLst>
                                      </p:cBhvr>
                                      <p:tavLst>
                                        <p:tav tm="0">
                                          <p:val>
                                            <p:fltVal val="0"/>
                                          </p:val>
                                        </p:tav>
                                        <p:tav tm="100000">
                                          <p:val>
                                            <p:strVal val="#ppt_h"/>
                                          </p:val>
                                        </p:tav>
                                      </p:tavLst>
                                    </p:anim>
                                    <p:animEffect transition="in" filter="fade">
                                      <p:cBhvr>
                                        <p:cTn id="62"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P spid="28" grpId="0"/>
      <p:bldP spid="29" grpId="0" animBg="1"/>
      <p:bldP spid="8"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E2DBC-40F4-9040-A921-1E2DFAAE07B1}"/>
              </a:ext>
            </a:extLst>
          </p:cNvPr>
          <p:cNvSpPr txBox="1"/>
          <p:nvPr/>
        </p:nvSpPr>
        <p:spPr>
          <a:xfrm>
            <a:off x="4676328" y="1127054"/>
            <a:ext cx="15029756" cy="1015663"/>
          </a:xfrm>
          <a:prstGeom prst="rect">
            <a:avLst/>
          </a:prstGeom>
          <a:noFill/>
        </p:spPr>
        <p:txBody>
          <a:bodyPr wrap="none" lIns="0" tIns="0" rIns="0" bIns="0" rtlCol="0">
            <a:spAutoFit/>
          </a:bodyPr>
          <a:lstStyle/>
          <a:p>
            <a:pPr algn="ctr"/>
            <a:r>
              <a:rPr lang="en-US" sz="6600" b="1" dirty="0">
                <a:solidFill>
                  <a:srgbClr val="0070C0"/>
                </a:solidFill>
              </a:rPr>
              <a:t>Okay, I am interested! Now what?</a:t>
            </a:r>
          </a:p>
        </p:txBody>
      </p:sp>
      <p:sp>
        <p:nvSpPr>
          <p:cNvPr id="4" name="TextBox 3">
            <a:extLst>
              <a:ext uri="{FF2B5EF4-FFF2-40B4-BE49-F238E27FC236}">
                <a16:creationId xmlns:a16="http://schemas.microsoft.com/office/drawing/2014/main" id="{67F14F71-133A-C94E-8584-0D42B02A5A8D}"/>
              </a:ext>
            </a:extLst>
          </p:cNvPr>
          <p:cNvSpPr txBox="1"/>
          <p:nvPr/>
        </p:nvSpPr>
        <p:spPr>
          <a:xfrm>
            <a:off x="2128604" y="7927029"/>
            <a:ext cx="5237017" cy="1387175"/>
          </a:xfrm>
          <a:prstGeom prst="rect">
            <a:avLst/>
          </a:prstGeom>
          <a:noFill/>
        </p:spPr>
        <p:txBody>
          <a:bodyPr wrap="square" rtlCol="0">
            <a:spAutoFit/>
          </a:bodyPr>
          <a:lstStyle/>
          <a:p>
            <a:pPr algn="ctr">
              <a:lnSpc>
                <a:spcPct val="120000"/>
              </a:lnSpc>
              <a:spcAft>
                <a:spcPts val="1200"/>
              </a:spcAft>
            </a:pPr>
            <a:r>
              <a:rPr lang="en-US" sz="2400" b="1" dirty="0"/>
              <a:t>Email your lead SAFECode rep </a:t>
            </a:r>
            <a:r>
              <a:rPr lang="en-US" sz="2400" dirty="0"/>
              <a:t>and let them know you are interested in joining. </a:t>
            </a:r>
          </a:p>
        </p:txBody>
      </p:sp>
      <p:sp>
        <p:nvSpPr>
          <p:cNvPr id="6" name="TextBox 5">
            <a:extLst>
              <a:ext uri="{FF2B5EF4-FFF2-40B4-BE49-F238E27FC236}">
                <a16:creationId xmlns:a16="http://schemas.microsoft.com/office/drawing/2014/main" id="{BB0C7618-CCB4-024A-A14E-17E341CCDC2F}"/>
              </a:ext>
            </a:extLst>
          </p:cNvPr>
          <p:cNvSpPr txBox="1"/>
          <p:nvPr/>
        </p:nvSpPr>
        <p:spPr>
          <a:xfrm>
            <a:off x="9572697" y="7927029"/>
            <a:ext cx="5237017" cy="3159968"/>
          </a:xfrm>
          <a:prstGeom prst="rect">
            <a:avLst/>
          </a:prstGeom>
          <a:noFill/>
        </p:spPr>
        <p:txBody>
          <a:bodyPr wrap="square" rtlCol="0">
            <a:spAutoFit/>
          </a:bodyPr>
          <a:lstStyle/>
          <a:p>
            <a:pPr algn="ctr">
              <a:lnSpc>
                <a:spcPct val="120000"/>
              </a:lnSpc>
              <a:spcAft>
                <a:spcPts val="1200"/>
              </a:spcAft>
            </a:pPr>
            <a:r>
              <a:rPr lang="en-US" sz="2400" b="1" dirty="0"/>
              <a:t>Email helpdesk@safecode.org </a:t>
            </a:r>
            <a:r>
              <a:rPr lang="en-US" sz="2400" dirty="0"/>
              <a:t>and let us know you are one of our team members and would like to get involved. We will clear it with your member reps and set you up with an account on Basecamp.</a:t>
            </a:r>
          </a:p>
        </p:txBody>
      </p:sp>
      <p:sp>
        <p:nvSpPr>
          <p:cNvPr id="7" name="TextBox 6">
            <a:extLst>
              <a:ext uri="{FF2B5EF4-FFF2-40B4-BE49-F238E27FC236}">
                <a16:creationId xmlns:a16="http://schemas.microsoft.com/office/drawing/2014/main" id="{D1E21C9C-377A-4544-89FE-AFDE5D12A8C2}"/>
              </a:ext>
            </a:extLst>
          </p:cNvPr>
          <p:cNvSpPr txBox="1"/>
          <p:nvPr/>
        </p:nvSpPr>
        <p:spPr>
          <a:xfrm>
            <a:off x="15652952" y="7927029"/>
            <a:ext cx="7964694" cy="4372607"/>
          </a:xfrm>
          <a:prstGeom prst="rect">
            <a:avLst/>
          </a:prstGeom>
          <a:noFill/>
        </p:spPr>
        <p:txBody>
          <a:bodyPr wrap="square" rtlCol="0">
            <a:spAutoFit/>
          </a:bodyPr>
          <a:lstStyle/>
          <a:p>
            <a:pPr algn="ctr">
              <a:lnSpc>
                <a:spcPct val="120000"/>
              </a:lnSpc>
              <a:spcAft>
                <a:spcPts val="1200"/>
              </a:spcAft>
            </a:pPr>
            <a:r>
              <a:rPr lang="en-US" sz="2400" b="1" dirty="0"/>
              <a:t>Visit safecode.org/member-information </a:t>
            </a:r>
          </a:p>
          <a:p>
            <a:pPr algn="ctr">
              <a:lnSpc>
                <a:spcPct val="120000"/>
              </a:lnSpc>
              <a:spcAft>
                <a:spcPts val="1200"/>
              </a:spcAft>
            </a:pPr>
            <a:r>
              <a:rPr lang="en-US" sz="2400" dirty="0"/>
              <a:t>There you will find:</a:t>
            </a:r>
          </a:p>
          <a:p>
            <a:pPr algn="ctr">
              <a:lnSpc>
                <a:spcPct val="120000"/>
              </a:lnSpc>
              <a:spcAft>
                <a:spcPts val="1200"/>
              </a:spcAft>
            </a:pPr>
            <a:r>
              <a:rPr lang="en-US" sz="2400" dirty="0"/>
              <a:t>• A list of upcoming events, including member brown bag sessions.</a:t>
            </a:r>
          </a:p>
          <a:p>
            <a:pPr algn="ctr">
              <a:lnSpc>
                <a:spcPct val="120000"/>
              </a:lnSpc>
              <a:spcAft>
                <a:spcPts val="1200"/>
              </a:spcAft>
            </a:pPr>
            <a:r>
              <a:rPr lang="en-US" sz="2400" dirty="0"/>
              <a:t>• A list of active working groups.</a:t>
            </a:r>
          </a:p>
          <a:p>
            <a:pPr algn="ctr">
              <a:lnSpc>
                <a:spcPct val="120000"/>
              </a:lnSpc>
              <a:spcAft>
                <a:spcPts val="1200"/>
              </a:spcAft>
            </a:pPr>
            <a:r>
              <a:rPr lang="en-US" sz="2400" dirty="0"/>
              <a:t>• Copies of recent member newsletters – a great place to get caught up on </a:t>
            </a:r>
            <a:r>
              <a:rPr lang="en-US" sz="2400" dirty="0" err="1"/>
              <a:t>SAFECode</a:t>
            </a:r>
            <a:r>
              <a:rPr lang="en-US" sz="2400" dirty="0"/>
              <a:t> happenings.</a:t>
            </a:r>
          </a:p>
          <a:p>
            <a:pPr algn="ctr">
              <a:lnSpc>
                <a:spcPct val="120000"/>
              </a:lnSpc>
              <a:spcAft>
                <a:spcPts val="1200"/>
              </a:spcAft>
            </a:pPr>
            <a:r>
              <a:rPr lang="en-US" sz="2400" dirty="0"/>
              <a:t>• A list of helpful contacts.</a:t>
            </a:r>
          </a:p>
        </p:txBody>
      </p:sp>
      <p:sp>
        <p:nvSpPr>
          <p:cNvPr id="9" name="Oval 8">
            <a:extLst>
              <a:ext uri="{FF2B5EF4-FFF2-40B4-BE49-F238E27FC236}">
                <a16:creationId xmlns:a16="http://schemas.microsoft.com/office/drawing/2014/main" id="{E3F03271-1544-E347-902B-7B0CFB7687C0}"/>
              </a:ext>
            </a:extLst>
          </p:cNvPr>
          <p:cNvSpPr>
            <a:spLocks noChangeAspect="1"/>
          </p:cNvSpPr>
          <p:nvPr/>
        </p:nvSpPr>
        <p:spPr>
          <a:xfrm>
            <a:off x="2746164" y="3223077"/>
            <a:ext cx="4001902" cy="400190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F66BE3-5023-F34B-9191-07820B7076B7}"/>
              </a:ext>
            </a:extLst>
          </p:cNvPr>
          <p:cNvSpPr>
            <a:spLocks noChangeAspect="1"/>
          </p:cNvSpPr>
          <p:nvPr/>
        </p:nvSpPr>
        <p:spPr>
          <a:xfrm>
            <a:off x="10190254" y="3223077"/>
            <a:ext cx="4001902" cy="400190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6D93E8-FDD4-A24D-952C-CDF5C434F0D2}"/>
              </a:ext>
            </a:extLst>
          </p:cNvPr>
          <p:cNvSpPr>
            <a:spLocks noChangeAspect="1"/>
          </p:cNvSpPr>
          <p:nvPr/>
        </p:nvSpPr>
        <p:spPr>
          <a:xfrm>
            <a:off x="17634347" y="3223077"/>
            <a:ext cx="4001902" cy="400190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CB2292-F291-5048-9F9A-50557E830871}"/>
              </a:ext>
            </a:extLst>
          </p:cNvPr>
          <p:cNvPicPr>
            <a:picLocks noChangeAspect="1"/>
          </p:cNvPicPr>
          <p:nvPr/>
        </p:nvPicPr>
        <p:blipFill>
          <a:blip r:embed="rId2"/>
          <a:stretch>
            <a:fillRect/>
          </a:stretch>
        </p:blipFill>
        <p:spPr>
          <a:xfrm>
            <a:off x="3618806" y="3949956"/>
            <a:ext cx="2256612" cy="2256612"/>
          </a:xfrm>
          <a:prstGeom prst="rect">
            <a:avLst/>
          </a:prstGeom>
        </p:spPr>
      </p:pic>
      <p:pic>
        <p:nvPicPr>
          <p:cNvPr id="8" name="Picture 7" descr="A close up of a logo&#10;&#10;Description automatically generated">
            <a:extLst>
              <a:ext uri="{FF2B5EF4-FFF2-40B4-BE49-F238E27FC236}">
                <a16:creationId xmlns:a16="http://schemas.microsoft.com/office/drawing/2014/main" id="{30FC695C-00E4-3542-89F8-DCCFF05A6521}"/>
              </a:ext>
            </a:extLst>
          </p:cNvPr>
          <p:cNvPicPr>
            <a:picLocks noChangeAspect="1"/>
          </p:cNvPicPr>
          <p:nvPr/>
        </p:nvPicPr>
        <p:blipFill>
          <a:blip r:embed="rId3"/>
          <a:stretch>
            <a:fillRect/>
          </a:stretch>
        </p:blipFill>
        <p:spPr>
          <a:xfrm>
            <a:off x="10490484" y="3912148"/>
            <a:ext cx="3521364" cy="3313545"/>
          </a:xfrm>
          <a:prstGeom prst="rect">
            <a:avLst/>
          </a:prstGeom>
        </p:spPr>
      </p:pic>
      <p:pic>
        <p:nvPicPr>
          <p:cNvPr id="12" name="Picture 11">
            <a:extLst>
              <a:ext uri="{FF2B5EF4-FFF2-40B4-BE49-F238E27FC236}">
                <a16:creationId xmlns:a16="http://schemas.microsoft.com/office/drawing/2014/main" id="{4B75DCCD-F211-7C4C-BD80-0BCC22DEF0B1}"/>
              </a:ext>
            </a:extLst>
          </p:cNvPr>
          <p:cNvPicPr>
            <a:picLocks noChangeAspect="1"/>
          </p:cNvPicPr>
          <p:nvPr/>
        </p:nvPicPr>
        <p:blipFill>
          <a:blip r:embed="rId4"/>
          <a:stretch>
            <a:fillRect/>
          </a:stretch>
        </p:blipFill>
        <p:spPr>
          <a:xfrm>
            <a:off x="18384130" y="4254209"/>
            <a:ext cx="2643909" cy="1939636"/>
          </a:xfrm>
          <a:prstGeom prst="rect">
            <a:avLst/>
          </a:prstGeom>
        </p:spPr>
      </p:pic>
    </p:spTree>
    <p:extLst>
      <p:ext uri="{BB962C8B-B14F-4D97-AF65-F5344CB8AC3E}">
        <p14:creationId xmlns:p14="http://schemas.microsoft.com/office/powerpoint/2010/main" val="11814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grpId="0" nodeType="withEffect">
                                  <p:stCondLst>
                                    <p:cond delay="0"/>
                                  </p:stCondLst>
                                  <p:childTnLst>
                                    <p:animMotion origin="layout" path="M -0.2295 2.96296E-6 L -4.13243E-6 2.96296E-6 " pathEditMode="relative" rAng="0" ptsTypes="AA">
                                      <p:cBhvr>
                                        <p:cTn id="6" dur="1000" fill="hold"/>
                                        <p:tgtEl>
                                          <p:spTgt spid="9"/>
                                        </p:tgtEl>
                                        <p:attrNameLst>
                                          <p:attrName>ppt_x</p:attrName>
                                          <p:attrName>ppt_y</p:attrName>
                                        </p:attrNameLst>
                                      </p:cBhvr>
                                      <p:rCtr x="11472" y="0"/>
                                    </p:animMotion>
                                  </p:childTnLst>
                                </p:cTn>
                              </p:par>
                              <p:par>
                                <p:cTn id="7" presetID="63" presetClass="path" presetSubtype="0" decel="50000" fill="hold" grpId="0" nodeType="withEffect">
                                  <p:stCondLst>
                                    <p:cond delay="0"/>
                                  </p:stCondLst>
                                  <p:childTnLst>
                                    <p:animMotion origin="layout" path="M -0.47035 2.96296E-6 L 2.5542E-6 2.96296E-6 " pathEditMode="relative" rAng="0" ptsTypes="AA">
                                      <p:cBhvr>
                                        <p:cTn id="8" dur="1000" fill="hold"/>
                                        <p:tgtEl>
                                          <p:spTgt spid="10"/>
                                        </p:tgtEl>
                                        <p:attrNameLst>
                                          <p:attrName>ppt_x</p:attrName>
                                          <p:attrName>ppt_y</p:attrName>
                                        </p:attrNameLst>
                                      </p:cBhvr>
                                      <p:rCtr x="23517" y="0"/>
                                    </p:animMotion>
                                  </p:childTnLst>
                                </p:cTn>
                              </p:par>
                              <p:par>
                                <p:cTn id="9" presetID="63" presetClass="path" presetSubtype="0" decel="50000" fill="hold" grpId="0" nodeType="withEffect">
                                  <p:stCondLst>
                                    <p:cond delay="0"/>
                                  </p:stCondLst>
                                  <p:childTnLst>
                                    <p:animMotion origin="layout" path="M -0.71561 2.96296E-6 L -7.59164E-7 2.96296E-6 " pathEditMode="relative" rAng="0" ptsTypes="AA">
                                      <p:cBhvr>
                                        <p:cTn id="10" dur="1000" fill="hold"/>
                                        <p:tgtEl>
                                          <p:spTgt spid="11"/>
                                        </p:tgtEl>
                                        <p:attrNameLst>
                                          <p:attrName>ppt_x</p:attrName>
                                          <p:attrName>ppt_y</p:attrName>
                                        </p:attrNameLst>
                                      </p:cBhvr>
                                      <p:rCtr x="35777" y="0"/>
                                    </p:animMotion>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par>
                                <p:cTn id="20" presetID="35" presetClass="path" presetSubtype="0" decel="50000" fill="hold" nodeType="withEffect">
                                  <p:stCondLst>
                                    <p:cond delay="0"/>
                                  </p:stCondLst>
                                  <p:childTnLst>
                                    <p:animMotion origin="layout" path="M 0.20477 -2.40741E-6 L -4.29976E-6 -2.40741E-6 " pathEditMode="relative" rAng="0" ptsTypes="AA">
                                      <p:cBhvr>
                                        <p:cTn id="21" dur="1000" fill="hold"/>
                                        <p:tgtEl>
                                          <p:spTgt spid="12"/>
                                        </p:tgtEl>
                                        <p:attrNameLst>
                                          <p:attrName>ppt_x</p:attrName>
                                          <p:attrName>ppt_y</p:attrName>
                                        </p:attrNameLst>
                                      </p:cBhvr>
                                      <p:rCtr x="-10743" y="0"/>
                                    </p:animMotion>
                                  </p:childTnLst>
                                </p:cTn>
                              </p:par>
                              <p:par>
                                <p:cTn id="22" presetID="35" presetClass="path" presetSubtype="0" decel="50000" fill="hold" nodeType="withEffect">
                                  <p:stCondLst>
                                    <p:cond delay="0"/>
                                  </p:stCondLst>
                                  <p:childTnLst>
                                    <p:animMotion origin="layout" path="M 0.44795 3.51852E-6 L -4.49248E-7 3.51852E-6 " pathEditMode="relative" rAng="0" ptsTypes="AA">
                                      <p:cBhvr>
                                        <p:cTn id="23" dur="1000" fill="hold"/>
                                        <p:tgtEl>
                                          <p:spTgt spid="8"/>
                                        </p:tgtEl>
                                        <p:attrNameLst>
                                          <p:attrName>ppt_x</p:attrName>
                                          <p:attrName>ppt_y</p:attrName>
                                        </p:attrNameLst>
                                      </p:cBhvr>
                                      <p:rCtr x="-22397" y="0"/>
                                    </p:animMotion>
                                  </p:childTnLst>
                                </p:cTn>
                              </p:par>
                              <p:par>
                                <p:cTn id="24" presetID="35" presetClass="path" presetSubtype="0" decel="50000" fill="hold" nodeType="withEffect">
                                  <p:stCondLst>
                                    <p:cond delay="0"/>
                                  </p:stCondLst>
                                  <p:childTnLst>
                                    <p:animMotion origin="layout" path="M 0.93489 -5.55556E-7 L 6.40667E-7 -5.55556E-7 " pathEditMode="relative" rAng="0" ptsTypes="AA">
                                      <p:cBhvr>
                                        <p:cTn id="25" dur="1000" fill="hold"/>
                                        <p:tgtEl>
                                          <p:spTgt spid="5"/>
                                        </p:tgtEl>
                                        <p:attrNameLst>
                                          <p:attrName>ppt_x</p:attrName>
                                          <p:attrName>ppt_y</p:attrName>
                                        </p:attrNameLst>
                                      </p:cBhvr>
                                      <p:rCtr x="-4674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14007040" cy="1015663"/>
          </a:xfrm>
          <a:prstGeom prst="rect">
            <a:avLst/>
          </a:prstGeom>
          <a:noFill/>
        </p:spPr>
        <p:txBody>
          <a:bodyPr wrap="none" lIns="0" tIns="0" rIns="0" bIns="0" rtlCol="0">
            <a:spAutoFit/>
          </a:bodyPr>
          <a:lstStyle/>
          <a:p>
            <a:r>
              <a:rPr lang="en-US" sz="6600" b="1" dirty="0">
                <a:solidFill>
                  <a:srgbClr val="0070C0"/>
                </a:solidFill>
              </a:rPr>
              <a:t>Getting Started with Basecamp</a:t>
            </a:r>
          </a:p>
        </p:txBody>
      </p:sp>
      <p:sp>
        <p:nvSpPr>
          <p:cNvPr id="3" name="TextBox 2">
            <a:extLst>
              <a:ext uri="{FF2B5EF4-FFF2-40B4-BE49-F238E27FC236}">
                <a16:creationId xmlns:a16="http://schemas.microsoft.com/office/drawing/2014/main" id="{01EEF56D-849B-684F-9F59-6B0B158E6256}"/>
              </a:ext>
            </a:extLst>
          </p:cNvPr>
          <p:cNvSpPr txBox="1"/>
          <p:nvPr/>
        </p:nvSpPr>
        <p:spPr>
          <a:xfrm>
            <a:off x="1305143" y="3399175"/>
            <a:ext cx="5946765" cy="11559896"/>
          </a:xfrm>
          <a:prstGeom prst="rect">
            <a:avLst/>
          </a:prstGeom>
          <a:noFill/>
        </p:spPr>
        <p:txBody>
          <a:bodyPr wrap="square" rtlCol="0">
            <a:spAutoFit/>
          </a:bodyPr>
          <a:lstStyle/>
          <a:p>
            <a:pPr>
              <a:lnSpc>
                <a:spcPct val="120000"/>
              </a:lnSpc>
              <a:spcBef>
                <a:spcPts val="1200"/>
              </a:spcBef>
              <a:spcAft>
                <a:spcPts val="1200"/>
              </a:spcAft>
            </a:pPr>
            <a:r>
              <a:rPr lang="en-US" sz="2700" dirty="0"/>
              <a:t>The Basecamp HQ is open to all members and anything you post here will be shared with everyone. </a:t>
            </a:r>
          </a:p>
          <a:p>
            <a:pPr>
              <a:lnSpc>
                <a:spcPct val="120000"/>
              </a:lnSpc>
              <a:spcBef>
                <a:spcPts val="1200"/>
              </a:spcBef>
              <a:spcAft>
                <a:spcPts val="1200"/>
              </a:spcAft>
            </a:pPr>
            <a:r>
              <a:rPr lang="en-US" sz="2700" dirty="0"/>
              <a:t>SAFECode projects and working groups maintain their own pages within Basecamp. To join them, you’ll need to email helpdesk@safecode.org. </a:t>
            </a:r>
          </a:p>
          <a:p>
            <a:pPr>
              <a:lnSpc>
                <a:spcPct val="120000"/>
              </a:lnSpc>
              <a:spcBef>
                <a:spcPts val="1200"/>
              </a:spcBef>
              <a:spcAft>
                <a:spcPts val="1200"/>
              </a:spcAft>
            </a:pPr>
            <a:r>
              <a:rPr lang="en-US" sz="2700" dirty="0"/>
              <a:t>You’ll find these areas of Basecamp to look just like HQ but be more collaborative since you are posting to a smaller group.</a:t>
            </a:r>
          </a:p>
          <a:p>
            <a:pPr>
              <a:lnSpc>
                <a:spcPct val="120000"/>
              </a:lnSpc>
              <a:spcAft>
                <a:spcPts val="1200"/>
              </a:spcAft>
            </a:pPr>
            <a:endParaRPr lang="en-US" sz="2700" dirty="0"/>
          </a:p>
          <a:p>
            <a:pPr>
              <a:lnSpc>
                <a:spcPct val="120000"/>
              </a:lnSpc>
              <a:spcAft>
                <a:spcPts val="1200"/>
              </a:spcAft>
            </a:pPr>
            <a:endParaRPr lang="en-US" sz="2700" dirty="0"/>
          </a:p>
          <a:p>
            <a:pPr>
              <a:lnSpc>
                <a:spcPct val="120000"/>
              </a:lnSpc>
              <a:spcAft>
                <a:spcPts val="1200"/>
              </a:spcAft>
            </a:pPr>
            <a:endParaRPr lang="en-US" sz="2700" dirty="0"/>
          </a:p>
          <a:p>
            <a:pPr>
              <a:lnSpc>
                <a:spcPct val="120000"/>
              </a:lnSpc>
              <a:spcAft>
                <a:spcPts val="1200"/>
              </a:spcAft>
            </a:pPr>
            <a:endParaRPr lang="en-US" sz="2700" dirty="0"/>
          </a:p>
          <a:p>
            <a:pPr>
              <a:lnSpc>
                <a:spcPct val="120000"/>
              </a:lnSpc>
              <a:spcAft>
                <a:spcPts val="1200"/>
              </a:spcAft>
            </a:pPr>
            <a:endParaRPr lang="en-US" sz="2700" dirty="0"/>
          </a:p>
          <a:p>
            <a:pPr>
              <a:lnSpc>
                <a:spcPct val="120000"/>
              </a:lnSpc>
              <a:spcAft>
                <a:spcPts val="1200"/>
              </a:spcAft>
            </a:pPr>
            <a:endParaRPr lang="en-US" sz="2700" dirty="0"/>
          </a:p>
        </p:txBody>
      </p:sp>
      <p:pic>
        <p:nvPicPr>
          <p:cNvPr id="7" name="Picture 6">
            <a:extLst>
              <a:ext uri="{FF2B5EF4-FFF2-40B4-BE49-F238E27FC236}">
                <a16:creationId xmlns:a16="http://schemas.microsoft.com/office/drawing/2014/main" id="{0CFE4735-DAE6-714B-9362-C44B9AB77DC0}"/>
              </a:ext>
            </a:extLst>
          </p:cNvPr>
          <p:cNvPicPr>
            <a:picLocks noChangeAspect="1"/>
          </p:cNvPicPr>
          <p:nvPr/>
        </p:nvPicPr>
        <p:blipFill>
          <a:blip r:embed="rId3"/>
          <a:stretch>
            <a:fillRect/>
          </a:stretch>
        </p:blipFill>
        <p:spPr>
          <a:xfrm>
            <a:off x="8805671" y="2656115"/>
            <a:ext cx="14257670" cy="9938956"/>
          </a:xfrm>
          <a:prstGeom prst="rect">
            <a:avLst/>
          </a:prstGeom>
        </p:spPr>
      </p:pic>
      <p:sp>
        <p:nvSpPr>
          <p:cNvPr id="9" name="TextBox 8">
            <a:extLst>
              <a:ext uri="{FF2B5EF4-FFF2-40B4-BE49-F238E27FC236}">
                <a16:creationId xmlns:a16="http://schemas.microsoft.com/office/drawing/2014/main" id="{2AEFFAB9-48D5-6F43-829A-B9DAA01D8F45}"/>
              </a:ext>
            </a:extLst>
          </p:cNvPr>
          <p:cNvSpPr txBox="1"/>
          <p:nvPr/>
        </p:nvSpPr>
        <p:spPr>
          <a:xfrm>
            <a:off x="7879015" y="12796786"/>
            <a:ext cx="16882752" cy="523220"/>
          </a:xfrm>
          <a:prstGeom prst="rect">
            <a:avLst/>
          </a:prstGeom>
          <a:noFill/>
        </p:spPr>
        <p:txBody>
          <a:bodyPr wrap="square" rtlCol="0">
            <a:spAutoFit/>
          </a:bodyPr>
          <a:lstStyle/>
          <a:p>
            <a:pPr algn="ctr"/>
            <a:r>
              <a:rPr lang="en-US" sz="2800" b="1" dirty="0">
                <a:solidFill>
                  <a:srgbClr val="0070C0"/>
                </a:solidFill>
              </a:rPr>
              <a:t>Questions? Contact the team at helpdesk@safecode.org</a:t>
            </a:r>
          </a:p>
        </p:txBody>
      </p:sp>
      <p:sp>
        <p:nvSpPr>
          <p:cNvPr id="4" name="Speech Bubble: Rectangle 3">
            <a:extLst>
              <a:ext uri="{FF2B5EF4-FFF2-40B4-BE49-F238E27FC236}">
                <a16:creationId xmlns:a16="http://schemas.microsoft.com/office/drawing/2014/main" id="{B3019BAC-3DA0-4A6B-8584-A7103F583847}"/>
              </a:ext>
            </a:extLst>
          </p:cNvPr>
          <p:cNvSpPr/>
          <p:nvPr/>
        </p:nvSpPr>
        <p:spPr>
          <a:xfrm>
            <a:off x="7832338" y="3111288"/>
            <a:ext cx="3986415" cy="1542099"/>
          </a:xfrm>
          <a:prstGeom prst="wedgeRectCallout">
            <a:avLst>
              <a:gd name="adj1" fmla="val 29514"/>
              <a:gd name="adj2" fmla="val 163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200"/>
              </a:spcAft>
            </a:pPr>
            <a:r>
              <a:rPr lang="en-US" sz="2000" dirty="0"/>
              <a:t>Place for a quick question or announcement (your note goes to everyone)</a:t>
            </a:r>
          </a:p>
        </p:txBody>
      </p:sp>
      <p:sp>
        <p:nvSpPr>
          <p:cNvPr id="19" name="Speech Bubble: Rectangle 18">
            <a:extLst>
              <a:ext uri="{FF2B5EF4-FFF2-40B4-BE49-F238E27FC236}">
                <a16:creationId xmlns:a16="http://schemas.microsoft.com/office/drawing/2014/main" id="{EE66C207-DEE2-4FFC-A9E2-8080DEF6944D}"/>
              </a:ext>
            </a:extLst>
          </p:cNvPr>
          <p:cNvSpPr/>
          <p:nvPr/>
        </p:nvSpPr>
        <p:spPr>
          <a:xfrm>
            <a:off x="13476514" y="3782031"/>
            <a:ext cx="3483429" cy="1001934"/>
          </a:xfrm>
          <a:prstGeom prst="wedgeRectCallout">
            <a:avLst>
              <a:gd name="adj1" fmla="val -15397"/>
              <a:gd name="adj2" fmla="val 112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News every SAFECode member needs to know</a:t>
            </a:r>
          </a:p>
        </p:txBody>
      </p:sp>
      <p:sp>
        <p:nvSpPr>
          <p:cNvPr id="20" name="Speech Bubble: Rectangle 19">
            <a:extLst>
              <a:ext uri="{FF2B5EF4-FFF2-40B4-BE49-F238E27FC236}">
                <a16:creationId xmlns:a16="http://schemas.microsoft.com/office/drawing/2014/main" id="{EDC8D7D2-FA05-4353-BAFD-921A322A4A6F}"/>
              </a:ext>
            </a:extLst>
          </p:cNvPr>
          <p:cNvSpPr/>
          <p:nvPr/>
        </p:nvSpPr>
        <p:spPr>
          <a:xfrm>
            <a:off x="20356286" y="3814193"/>
            <a:ext cx="3680388" cy="1249128"/>
          </a:xfrm>
          <a:prstGeom prst="wedgeRectCallout">
            <a:avLst>
              <a:gd name="adj1" fmla="val -52811"/>
              <a:gd name="adj2" fmla="val 131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Easy  things  you can do to get involved and follow along. </a:t>
            </a:r>
          </a:p>
        </p:txBody>
      </p:sp>
      <p:sp>
        <p:nvSpPr>
          <p:cNvPr id="21" name="Speech Bubble: Rectangle 20">
            <a:extLst>
              <a:ext uri="{FF2B5EF4-FFF2-40B4-BE49-F238E27FC236}">
                <a16:creationId xmlns:a16="http://schemas.microsoft.com/office/drawing/2014/main" id="{B0B96E4C-6085-4AA6-9FF8-3086893B6D30}"/>
              </a:ext>
            </a:extLst>
          </p:cNvPr>
          <p:cNvSpPr/>
          <p:nvPr/>
        </p:nvSpPr>
        <p:spPr>
          <a:xfrm>
            <a:off x="8225241" y="9062613"/>
            <a:ext cx="3287484" cy="991543"/>
          </a:xfrm>
          <a:prstGeom prst="wedgeRectCallout">
            <a:avLst>
              <a:gd name="adj1" fmla="val 58835"/>
              <a:gd name="adj2" fmla="val 121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Upcoming Member Events</a:t>
            </a:r>
          </a:p>
        </p:txBody>
      </p:sp>
      <p:sp>
        <p:nvSpPr>
          <p:cNvPr id="22" name="Speech Bubble: Rectangle 21">
            <a:extLst>
              <a:ext uri="{FF2B5EF4-FFF2-40B4-BE49-F238E27FC236}">
                <a16:creationId xmlns:a16="http://schemas.microsoft.com/office/drawing/2014/main" id="{D0EBC48F-478B-4228-95FE-9727ED7E3D7A}"/>
              </a:ext>
            </a:extLst>
          </p:cNvPr>
          <p:cNvSpPr/>
          <p:nvPr/>
        </p:nvSpPr>
        <p:spPr>
          <a:xfrm>
            <a:off x="20356286" y="7641771"/>
            <a:ext cx="3287485" cy="2046515"/>
          </a:xfrm>
          <a:prstGeom prst="wedgeRectCallout">
            <a:avLst>
              <a:gd name="adj1" fmla="val -90168"/>
              <a:gd name="adj2" fmla="val 65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Past newsletters, webinars and other helpful resources (including a more detailed Basecamp tutorial)</a:t>
            </a:r>
          </a:p>
        </p:txBody>
      </p:sp>
    </p:spTree>
    <p:extLst>
      <p:ext uri="{BB962C8B-B14F-4D97-AF65-F5344CB8AC3E}">
        <p14:creationId xmlns:p14="http://schemas.microsoft.com/office/powerpoint/2010/main" val="24986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14007040" cy="1015663"/>
          </a:xfrm>
          <a:prstGeom prst="rect">
            <a:avLst/>
          </a:prstGeom>
          <a:noFill/>
        </p:spPr>
        <p:txBody>
          <a:bodyPr wrap="none" lIns="0" tIns="0" rIns="0" bIns="0" rtlCol="0">
            <a:spAutoFit/>
          </a:bodyPr>
          <a:lstStyle/>
          <a:p>
            <a:r>
              <a:rPr lang="en-US" sz="6600" b="1" dirty="0">
                <a:solidFill>
                  <a:srgbClr val="0070C0"/>
                </a:solidFill>
              </a:rPr>
              <a:t>Getting Started with Basecamp</a:t>
            </a:r>
          </a:p>
        </p:txBody>
      </p:sp>
      <p:sp>
        <p:nvSpPr>
          <p:cNvPr id="3" name="TextBox 2">
            <a:extLst>
              <a:ext uri="{FF2B5EF4-FFF2-40B4-BE49-F238E27FC236}">
                <a16:creationId xmlns:a16="http://schemas.microsoft.com/office/drawing/2014/main" id="{01EEF56D-849B-684F-9F59-6B0B158E6256}"/>
              </a:ext>
            </a:extLst>
          </p:cNvPr>
          <p:cNvSpPr txBox="1"/>
          <p:nvPr/>
        </p:nvSpPr>
        <p:spPr>
          <a:xfrm>
            <a:off x="1390649" y="3113088"/>
            <a:ext cx="12129408" cy="6651949"/>
          </a:xfrm>
          <a:prstGeom prst="rect">
            <a:avLst/>
          </a:prstGeom>
          <a:noFill/>
        </p:spPr>
        <p:txBody>
          <a:bodyPr wrap="square" rtlCol="0">
            <a:spAutoFit/>
          </a:bodyPr>
          <a:lstStyle/>
          <a:p>
            <a:pPr>
              <a:lnSpc>
                <a:spcPct val="120000"/>
              </a:lnSpc>
              <a:spcAft>
                <a:spcPts val="1200"/>
              </a:spcAft>
            </a:pPr>
            <a:r>
              <a:rPr lang="en-US" sz="2700" dirty="0" err="1"/>
              <a:t>SAFECode</a:t>
            </a:r>
            <a:r>
              <a:rPr lang="en-US" sz="2700" dirty="0"/>
              <a:t> projects and working groups maintain their own pages within Basecamp. To join them, you’ll need to email helpdesk@safecode.org. Let us know what you are interested in seeing, and we will add it to your Basecamp page. </a:t>
            </a:r>
          </a:p>
          <a:p>
            <a:pPr>
              <a:lnSpc>
                <a:spcPct val="120000"/>
              </a:lnSpc>
              <a:spcAft>
                <a:spcPts val="1200"/>
              </a:spcAft>
            </a:pPr>
            <a:endParaRPr lang="en-US" sz="2700" dirty="0"/>
          </a:p>
          <a:p>
            <a:pPr>
              <a:lnSpc>
                <a:spcPct val="120000"/>
              </a:lnSpc>
              <a:spcAft>
                <a:spcPts val="1200"/>
              </a:spcAft>
            </a:pPr>
            <a:r>
              <a:rPr lang="en-US" sz="2700" dirty="0"/>
              <a:t>You’ll find these areas of Basecamp to look just like HQ but be more interactive and collaborative since you are posting to a smaller group, who have all opted-in for notifications on that topic.</a:t>
            </a:r>
          </a:p>
          <a:p>
            <a:pPr>
              <a:lnSpc>
                <a:spcPct val="120000"/>
              </a:lnSpc>
              <a:spcAft>
                <a:spcPts val="1200"/>
              </a:spcAft>
            </a:pPr>
            <a:endParaRPr lang="en-US" sz="2700" dirty="0"/>
          </a:p>
          <a:p>
            <a:pPr>
              <a:lnSpc>
                <a:spcPct val="120000"/>
              </a:lnSpc>
              <a:spcAft>
                <a:spcPts val="1200"/>
              </a:spcAft>
            </a:pPr>
            <a:r>
              <a:rPr lang="en-US" sz="2700" dirty="0"/>
              <a:t>In fact, if you have any questions at all, </a:t>
            </a:r>
            <a:r>
              <a:rPr lang="en-US" sz="2700" dirty="0" err="1"/>
              <a:t>SAFECode</a:t>
            </a:r>
            <a:r>
              <a:rPr lang="en-US" sz="2700" dirty="0"/>
              <a:t> staff is standing by to help. Use that helpdesk@safecode.org email freely. We love to hear from new members and are happy to lend a hand.</a:t>
            </a:r>
          </a:p>
        </p:txBody>
      </p:sp>
      <p:sp>
        <p:nvSpPr>
          <p:cNvPr id="29" name="Oval 28">
            <a:extLst>
              <a:ext uri="{FF2B5EF4-FFF2-40B4-BE49-F238E27FC236}">
                <a16:creationId xmlns:a16="http://schemas.microsoft.com/office/drawing/2014/main" id="{06AEFCD8-4EB2-D847-A6DA-7DC99F39C487}"/>
              </a:ext>
            </a:extLst>
          </p:cNvPr>
          <p:cNvSpPr/>
          <p:nvPr/>
        </p:nvSpPr>
        <p:spPr>
          <a:xfrm>
            <a:off x="15031419" y="3185651"/>
            <a:ext cx="7089612" cy="708961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w1">
            <a:extLst>
              <a:ext uri="{FF2B5EF4-FFF2-40B4-BE49-F238E27FC236}">
                <a16:creationId xmlns:a16="http://schemas.microsoft.com/office/drawing/2014/main" id="{93C9A6C5-7F57-AB41-8B64-26151A25FF41}"/>
              </a:ext>
            </a:extLst>
          </p:cNvPr>
          <p:cNvPicPr>
            <a:picLocks noChangeAspect="1"/>
          </p:cNvPicPr>
          <p:nvPr/>
        </p:nvPicPr>
        <p:blipFill>
          <a:blip r:embed="rId2"/>
          <a:stretch>
            <a:fillRect/>
          </a:stretch>
        </p:blipFill>
        <p:spPr>
          <a:xfrm>
            <a:off x="16633125" y="5137150"/>
            <a:ext cx="3886200" cy="3441700"/>
          </a:xfrm>
          <a:prstGeom prst="rect">
            <a:avLst/>
          </a:prstGeom>
        </p:spPr>
      </p:pic>
      <p:pic>
        <p:nvPicPr>
          <p:cNvPr id="6" name="w2">
            <a:extLst>
              <a:ext uri="{FF2B5EF4-FFF2-40B4-BE49-F238E27FC236}">
                <a16:creationId xmlns:a16="http://schemas.microsoft.com/office/drawing/2014/main" id="{BD012855-2DBA-164E-8188-D1B15AE28F2C}"/>
              </a:ext>
            </a:extLst>
          </p:cNvPr>
          <p:cNvPicPr>
            <a:picLocks noChangeAspect="1"/>
          </p:cNvPicPr>
          <p:nvPr/>
        </p:nvPicPr>
        <p:blipFill>
          <a:blip r:embed="rId3"/>
          <a:stretch>
            <a:fillRect/>
          </a:stretch>
        </p:blipFill>
        <p:spPr>
          <a:xfrm>
            <a:off x="15871125" y="4616450"/>
            <a:ext cx="1524000" cy="1041400"/>
          </a:xfrm>
          <a:prstGeom prst="rect">
            <a:avLst/>
          </a:prstGeom>
        </p:spPr>
      </p:pic>
      <p:pic>
        <p:nvPicPr>
          <p:cNvPr id="8" name="w3">
            <a:extLst>
              <a:ext uri="{FF2B5EF4-FFF2-40B4-BE49-F238E27FC236}">
                <a16:creationId xmlns:a16="http://schemas.microsoft.com/office/drawing/2014/main" id="{1C0E0538-1358-F544-AC9A-9130A9EF7893}"/>
              </a:ext>
            </a:extLst>
          </p:cNvPr>
          <p:cNvPicPr>
            <a:picLocks noChangeAspect="1"/>
          </p:cNvPicPr>
          <p:nvPr/>
        </p:nvPicPr>
        <p:blipFill>
          <a:blip r:embed="rId4"/>
          <a:stretch>
            <a:fillRect/>
          </a:stretch>
        </p:blipFill>
        <p:spPr>
          <a:xfrm>
            <a:off x="19904568" y="7740650"/>
            <a:ext cx="1625600" cy="1676400"/>
          </a:xfrm>
          <a:prstGeom prst="rect">
            <a:avLst/>
          </a:prstGeom>
        </p:spPr>
      </p:pic>
    </p:spTree>
    <p:extLst>
      <p:ext uri="{BB962C8B-B14F-4D97-AF65-F5344CB8AC3E}">
        <p14:creationId xmlns:p14="http://schemas.microsoft.com/office/powerpoint/2010/main" val="4058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childTnLst>
                          </p:cTn>
                        </p:par>
                        <p:par>
                          <p:cTn id="22" fill="hold">
                            <p:stCondLst>
                              <p:cond delay="12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 fill="hold"/>
                                        <p:tgtEl>
                                          <p:spTgt spid="6"/>
                                        </p:tgtEl>
                                        <p:attrNameLst>
                                          <p:attrName>ppt_w</p:attrName>
                                        </p:attrNameLst>
                                      </p:cBhvr>
                                      <p:tavLst>
                                        <p:tav tm="0">
                                          <p:val>
                                            <p:fltVal val="0"/>
                                          </p:val>
                                        </p:tav>
                                        <p:tav tm="100000">
                                          <p:val>
                                            <p:strVal val="#ppt_w"/>
                                          </p:val>
                                        </p:tav>
                                      </p:tavLst>
                                    </p:anim>
                                    <p:anim calcmode="lin" valueType="num">
                                      <p:cBhvr>
                                        <p:cTn id="26" dur="200" fill="hold"/>
                                        <p:tgtEl>
                                          <p:spTgt spid="6"/>
                                        </p:tgtEl>
                                        <p:attrNameLst>
                                          <p:attrName>ppt_h</p:attrName>
                                        </p:attrNameLst>
                                      </p:cBhvr>
                                      <p:tavLst>
                                        <p:tav tm="0">
                                          <p:val>
                                            <p:fltVal val="0"/>
                                          </p:val>
                                        </p:tav>
                                        <p:tav tm="100000">
                                          <p:val>
                                            <p:strVal val="#ppt_h"/>
                                          </p:val>
                                        </p:tav>
                                      </p:tavLst>
                                    </p:anim>
                                    <p:animEffect transition="in" filter="fade">
                                      <p:cBhvr>
                                        <p:cTn id="27" dur="200"/>
                                        <p:tgtEl>
                                          <p:spTgt spid="6"/>
                                        </p:tgtEl>
                                      </p:cBhvr>
                                    </p:animEffect>
                                  </p:childTnLst>
                                </p:cTn>
                              </p:par>
                            </p:childTnLst>
                          </p:cTn>
                        </p:par>
                        <p:par>
                          <p:cTn id="28" fill="hold">
                            <p:stCondLst>
                              <p:cond delay="14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 fill="hold"/>
                                        <p:tgtEl>
                                          <p:spTgt spid="8"/>
                                        </p:tgtEl>
                                        <p:attrNameLst>
                                          <p:attrName>ppt_w</p:attrName>
                                        </p:attrNameLst>
                                      </p:cBhvr>
                                      <p:tavLst>
                                        <p:tav tm="0">
                                          <p:val>
                                            <p:fltVal val="0"/>
                                          </p:val>
                                        </p:tav>
                                        <p:tav tm="100000">
                                          <p:val>
                                            <p:strVal val="#ppt_w"/>
                                          </p:val>
                                        </p:tav>
                                      </p:tavLst>
                                    </p:anim>
                                    <p:anim calcmode="lin" valueType="num">
                                      <p:cBhvr>
                                        <p:cTn id="32" dur="200" fill="hold"/>
                                        <p:tgtEl>
                                          <p:spTgt spid="8"/>
                                        </p:tgtEl>
                                        <p:attrNameLst>
                                          <p:attrName>ppt_h</p:attrName>
                                        </p:attrNameLst>
                                      </p:cBhvr>
                                      <p:tavLst>
                                        <p:tav tm="0">
                                          <p:val>
                                            <p:fltVal val="0"/>
                                          </p:val>
                                        </p:tav>
                                        <p:tav tm="100000">
                                          <p:val>
                                            <p:strVal val="#ppt_h"/>
                                          </p:val>
                                        </p:tav>
                                      </p:tavLst>
                                    </p:anim>
                                    <p:animEffect transition="in" filter="fade">
                                      <p:cBhvr>
                                        <p:cTn id="33"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4990149" cy="1015663"/>
          </a:xfrm>
          <a:prstGeom prst="rect">
            <a:avLst/>
          </a:prstGeom>
          <a:noFill/>
        </p:spPr>
        <p:txBody>
          <a:bodyPr wrap="none" lIns="0" tIns="0" rIns="0" bIns="0" rtlCol="0">
            <a:spAutoFit/>
          </a:bodyPr>
          <a:lstStyle/>
          <a:p>
            <a:r>
              <a:rPr lang="en-US" sz="6600" b="1" dirty="0">
                <a:solidFill>
                  <a:srgbClr val="0070C0"/>
                </a:solidFill>
              </a:rPr>
              <a:t>Questions?</a:t>
            </a:r>
          </a:p>
        </p:txBody>
      </p:sp>
      <p:sp>
        <p:nvSpPr>
          <p:cNvPr id="3" name="TextBox 2">
            <a:extLst>
              <a:ext uri="{FF2B5EF4-FFF2-40B4-BE49-F238E27FC236}">
                <a16:creationId xmlns:a16="http://schemas.microsoft.com/office/drawing/2014/main" id="{01EEF56D-849B-684F-9F59-6B0B158E6256}"/>
              </a:ext>
            </a:extLst>
          </p:cNvPr>
          <p:cNvSpPr txBox="1"/>
          <p:nvPr/>
        </p:nvSpPr>
        <p:spPr>
          <a:xfrm>
            <a:off x="1390649" y="3113088"/>
            <a:ext cx="12129408" cy="841192"/>
          </a:xfrm>
          <a:prstGeom prst="rect">
            <a:avLst/>
          </a:prstGeom>
          <a:noFill/>
        </p:spPr>
        <p:txBody>
          <a:bodyPr wrap="square" rtlCol="0">
            <a:spAutoFit/>
          </a:bodyPr>
          <a:lstStyle/>
          <a:p>
            <a:pPr>
              <a:lnSpc>
                <a:spcPct val="120000"/>
              </a:lnSpc>
              <a:spcAft>
                <a:spcPts val="1200"/>
              </a:spcAft>
            </a:pPr>
            <a:r>
              <a:rPr lang="en-US" sz="4400" dirty="0"/>
              <a:t>Contact us at helpdesk@safecode.org</a:t>
            </a:r>
          </a:p>
        </p:txBody>
      </p:sp>
      <p:sp>
        <p:nvSpPr>
          <p:cNvPr id="29" name="Oval 28">
            <a:extLst>
              <a:ext uri="{FF2B5EF4-FFF2-40B4-BE49-F238E27FC236}">
                <a16:creationId xmlns:a16="http://schemas.microsoft.com/office/drawing/2014/main" id="{06AEFCD8-4EB2-D847-A6DA-7DC99F39C487}"/>
              </a:ext>
            </a:extLst>
          </p:cNvPr>
          <p:cNvSpPr/>
          <p:nvPr/>
        </p:nvSpPr>
        <p:spPr>
          <a:xfrm>
            <a:off x="15031419" y="3185651"/>
            <a:ext cx="7089612" cy="708961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8CBA0C-E427-D74C-A8FA-21E4E270F898}"/>
              </a:ext>
            </a:extLst>
          </p:cNvPr>
          <p:cNvPicPr>
            <a:picLocks noChangeAspect="1"/>
          </p:cNvPicPr>
          <p:nvPr/>
        </p:nvPicPr>
        <p:blipFill>
          <a:blip r:embed="rId2"/>
          <a:stretch>
            <a:fillRect/>
          </a:stretch>
        </p:blipFill>
        <p:spPr>
          <a:xfrm>
            <a:off x="16176775" y="6371796"/>
            <a:ext cx="2705100" cy="2603500"/>
          </a:xfrm>
          <a:prstGeom prst="rect">
            <a:avLst/>
          </a:prstGeom>
        </p:spPr>
      </p:pic>
      <p:pic>
        <p:nvPicPr>
          <p:cNvPr id="7" name="Picture 6">
            <a:extLst>
              <a:ext uri="{FF2B5EF4-FFF2-40B4-BE49-F238E27FC236}">
                <a16:creationId xmlns:a16="http://schemas.microsoft.com/office/drawing/2014/main" id="{D5BCF848-EFB0-8D45-8E6A-B01463921B50}"/>
              </a:ext>
            </a:extLst>
          </p:cNvPr>
          <p:cNvPicPr>
            <a:picLocks noChangeAspect="1"/>
          </p:cNvPicPr>
          <p:nvPr/>
        </p:nvPicPr>
        <p:blipFill>
          <a:blip r:embed="rId3"/>
          <a:stretch>
            <a:fillRect/>
          </a:stretch>
        </p:blipFill>
        <p:spPr>
          <a:xfrm>
            <a:off x="18410674" y="4935907"/>
            <a:ext cx="2705100" cy="2603500"/>
          </a:xfrm>
          <a:prstGeom prst="rect">
            <a:avLst/>
          </a:prstGeom>
        </p:spPr>
      </p:pic>
    </p:spTree>
    <p:extLst>
      <p:ext uri="{BB962C8B-B14F-4D97-AF65-F5344CB8AC3E}">
        <p14:creationId xmlns:p14="http://schemas.microsoft.com/office/powerpoint/2010/main" val="21405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 fill="hold"/>
                                        <p:tgtEl>
                                          <p:spTgt spid="4"/>
                                        </p:tgtEl>
                                        <p:attrNameLst>
                                          <p:attrName>ppt_w</p:attrName>
                                        </p:attrNameLst>
                                      </p:cBhvr>
                                      <p:tavLst>
                                        <p:tav tm="0">
                                          <p:val>
                                            <p:fltVal val="0"/>
                                          </p:val>
                                        </p:tav>
                                        <p:tav tm="100000">
                                          <p:val>
                                            <p:strVal val="#ppt_w"/>
                                          </p:val>
                                        </p:tav>
                                      </p:tavLst>
                                    </p:anim>
                                    <p:anim calcmode="lin" valueType="num">
                                      <p:cBhvr>
                                        <p:cTn id="20" dur="200" fill="hold"/>
                                        <p:tgtEl>
                                          <p:spTgt spid="4"/>
                                        </p:tgtEl>
                                        <p:attrNameLst>
                                          <p:attrName>ppt_h</p:attrName>
                                        </p:attrNameLst>
                                      </p:cBhvr>
                                      <p:tavLst>
                                        <p:tav tm="0">
                                          <p:val>
                                            <p:fltVal val="0"/>
                                          </p:val>
                                        </p:tav>
                                        <p:tav tm="100000">
                                          <p:val>
                                            <p:strVal val="#ppt_h"/>
                                          </p:val>
                                        </p:tav>
                                      </p:tavLst>
                                    </p:anim>
                                    <p:animEffect transition="in" filter="fade">
                                      <p:cBhvr>
                                        <p:cTn id="21" dur="200"/>
                                        <p:tgtEl>
                                          <p:spTgt spid="4"/>
                                        </p:tgtEl>
                                      </p:cBhvr>
                                    </p:animEffect>
                                  </p:childTnLst>
                                </p:cTn>
                              </p:par>
                            </p:childTnLst>
                          </p:cTn>
                        </p:par>
                        <p:par>
                          <p:cTn id="22" fill="hold">
                            <p:stCondLst>
                              <p:cond delay="12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ppt_w</p:attrName>
                                        </p:attrNameLst>
                                      </p:cBhvr>
                                      <p:tavLst>
                                        <p:tav tm="0">
                                          <p:val>
                                            <p:fltVal val="0"/>
                                          </p:val>
                                        </p:tav>
                                        <p:tav tm="100000">
                                          <p:val>
                                            <p:strVal val="#ppt_w"/>
                                          </p:val>
                                        </p:tav>
                                      </p:tavLst>
                                    </p:anim>
                                    <p:anim calcmode="lin" valueType="num">
                                      <p:cBhvr>
                                        <p:cTn id="26" dur="200" fill="hold"/>
                                        <p:tgtEl>
                                          <p:spTgt spid="7"/>
                                        </p:tgtEl>
                                        <p:attrNameLst>
                                          <p:attrName>ppt_h</p:attrName>
                                        </p:attrNameLst>
                                      </p:cBhvr>
                                      <p:tavLst>
                                        <p:tav tm="0">
                                          <p:val>
                                            <p:fltVal val="0"/>
                                          </p:val>
                                        </p:tav>
                                        <p:tav tm="100000">
                                          <p:val>
                                            <p:strVal val="#ppt_h"/>
                                          </p:val>
                                        </p:tav>
                                      </p:tavLst>
                                    </p:anim>
                                    <p:animEffect transition="in" filter="fade">
                                      <p:cBhvr>
                                        <p:cTn id="2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130732F5-7C15-EF42-98B0-9DA5DFB216D4}"/>
              </a:ext>
            </a:extLst>
          </p:cNvPr>
          <p:cNvSpPr/>
          <p:nvPr/>
        </p:nvSpPr>
        <p:spPr>
          <a:xfrm>
            <a:off x="15031419" y="3185651"/>
            <a:ext cx="7089612" cy="708961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52AE8D-4281-9948-B15E-063E79126E13}"/>
              </a:ext>
            </a:extLst>
          </p:cNvPr>
          <p:cNvSpPr txBox="1"/>
          <p:nvPr/>
        </p:nvSpPr>
        <p:spPr>
          <a:xfrm>
            <a:off x="1390650" y="3170736"/>
            <a:ext cx="11304416" cy="8186857"/>
          </a:xfrm>
          <a:prstGeom prst="rect">
            <a:avLst/>
          </a:prstGeom>
          <a:noFill/>
        </p:spPr>
        <p:txBody>
          <a:bodyPr wrap="square" lIns="0" tIns="0" rIns="0" bIns="0" rtlCol="0">
            <a:spAutoFit/>
          </a:bodyPr>
          <a:lstStyle/>
          <a:p>
            <a:r>
              <a:rPr lang="en-US" sz="2800" dirty="0"/>
              <a:t>…found yourself working on a problem and wondering if anyone else has already solved it?</a:t>
            </a:r>
          </a:p>
          <a:p>
            <a:endParaRPr lang="en-US" sz="2800" dirty="0"/>
          </a:p>
          <a:p>
            <a:r>
              <a:rPr lang="en-US" sz="2800" dirty="0"/>
              <a:t>…finished a pilot program so successful you want to share it so everyone can try it?</a:t>
            </a:r>
          </a:p>
          <a:p>
            <a:endParaRPr lang="en-US" sz="2800" dirty="0"/>
          </a:p>
          <a:p>
            <a:r>
              <a:rPr lang="en-US" sz="2800" dirty="0"/>
              <a:t>…been interested in giving back to the security community, but don’t know where to start?</a:t>
            </a:r>
          </a:p>
          <a:p>
            <a:endParaRPr lang="en-US" sz="2800" dirty="0"/>
          </a:p>
          <a:p>
            <a:r>
              <a:rPr lang="en-US" sz="2800" dirty="0"/>
              <a:t>…had an idea you think is good, but wish you had a way to troubleshoot it with your peers?</a:t>
            </a:r>
          </a:p>
          <a:p>
            <a:endParaRPr lang="en-US" sz="2800" dirty="0"/>
          </a:p>
          <a:p>
            <a:r>
              <a:rPr lang="en-US" sz="2800" dirty="0"/>
              <a:t>…tried to convince your leadership team to invest in a new program, but need to find a way to demonstrate that it is common industry practice?</a:t>
            </a:r>
          </a:p>
          <a:p>
            <a:endParaRPr lang="en-US" sz="2800" dirty="0"/>
          </a:p>
          <a:p>
            <a:r>
              <a:rPr lang="en-US" sz="2800" dirty="0"/>
              <a:t>…wanted to talk about your experiences with others in the industry, but concerned about oversharing in the age of Twitter?</a:t>
            </a:r>
          </a:p>
        </p:txBody>
      </p:sp>
      <p:pic>
        <p:nvPicPr>
          <p:cNvPr id="4" name="window1">
            <a:extLst>
              <a:ext uri="{FF2B5EF4-FFF2-40B4-BE49-F238E27FC236}">
                <a16:creationId xmlns:a16="http://schemas.microsoft.com/office/drawing/2014/main" id="{73869C5C-BFBF-BB4E-B357-0EDDA0489991}"/>
              </a:ext>
            </a:extLst>
          </p:cNvPr>
          <p:cNvPicPr>
            <a:picLocks noChangeAspect="1"/>
          </p:cNvPicPr>
          <p:nvPr/>
        </p:nvPicPr>
        <p:blipFill>
          <a:blip r:embed="rId2"/>
          <a:stretch>
            <a:fillRect/>
          </a:stretch>
        </p:blipFill>
        <p:spPr>
          <a:xfrm>
            <a:off x="14521451" y="5695406"/>
            <a:ext cx="1828800" cy="2171700"/>
          </a:xfrm>
          <a:prstGeom prst="rect">
            <a:avLst/>
          </a:prstGeom>
        </p:spPr>
      </p:pic>
      <p:pic>
        <p:nvPicPr>
          <p:cNvPr id="5" name="window2">
            <a:extLst>
              <a:ext uri="{FF2B5EF4-FFF2-40B4-BE49-F238E27FC236}">
                <a16:creationId xmlns:a16="http://schemas.microsoft.com/office/drawing/2014/main" id="{D7424644-A6E7-C44D-92EC-89ADA525C142}"/>
              </a:ext>
            </a:extLst>
          </p:cNvPr>
          <p:cNvPicPr>
            <a:picLocks noChangeAspect="1"/>
          </p:cNvPicPr>
          <p:nvPr/>
        </p:nvPicPr>
        <p:blipFill>
          <a:blip r:embed="rId3"/>
          <a:stretch>
            <a:fillRect/>
          </a:stretch>
        </p:blipFill>
        <p:spPr>
          <a:xfrm>
            <a:off x="20749367" y="5695406"/>
            <a:ext cx="1879600" cy="2070100"/>
          </a:xfrm>
          <a:prstGeom prst="rect">
            <a:avLst/>
          </a:prstGeom>
        </p:spPr>
      </p:pic>
      <p:pic>
        <p:nvPicPr>
          <p:cNvPr id="3" name="laptop">
            <a:extLst>
              <a:ext uri="{FF2B5EF4-FFF2-40B4-BE49-F238E27FC236}">
                <a16:creationId xmlns:a16="http://schemas.microsoft.com/office/drawing/2014/main" id="{F8CB986D-9052-174B-85F6-DCE631CD90EB}"/>
              </a:ext>
            </a:extLst>
          </p:cNvPr>
          <p:cNvPicPr>
            <a:picLocks noChangeAspect="1"/>
          </p:cNvPicPr>
          <p:nvPr/>
        </p:nvPicPr>
        <p:blipFill>
          <a:blip r:embed="rId4"/>
          <a:stretch>
            <a:fillRect/>
          </a:stretch>
        </p:blipFill>
        <p:spPr>
          <a:xfrm>
            <a:off x="15435851" y="5168935"/>
            <a:ext cx="6553200" cy="3390900"/>
          </a:xfrm>
          <a:prstGeom prst="rect">
            <a:avLst/>
          </a:prstGeom>
        </p:spPr>
      </p:pic>
      <p:pic>
        <p:nvPicPr>
          <p:cNvPr id="6" name="search box">
            <a:extLst>
              <a:ext uri="{FF2B5EF4-FFF2-40B4-BE49-F238E27FC236}">
                <a16:creationId xmlns:a16="http://schemas.microsoft.com/office/drawing/2014/main" id="{827DA502-5FAF-CB40-A667-647178101CB3}"/>
              </a:ext>
            </a:extLst>
          </p:cNvPr>
          <p:cNvPicPr>
            <a:picLocks noChangeAspect="1"/>
          </p:cNvPicPr>
          <p:nvPr/>
        </p:nvPicPr>
        <p:blipFill>
          <a:blip r:embed="rId5"/>
          <a:stretch>
            <a:fillRect/>
          </a:stretch>
        </p:blipFill>
        <p:spPr>
          <a:xfrm>
            <a:off x="16242301" y="4126956"/>
            <a:ext cx="4940300" cy="698500"/>
          </a:xfrm>
          <a:prstGeom prst="rect">
            <a:avLst/>
          </a:prstGeom>
        </p:spPr>
      </p:pic>
      <p:pic>
        <p:nvPicPr>
          <p:cNvPr id="7" name="icon1">
            <a:extLst>
              <a:ext uri="{FF2B5EF4-FFF2-40B4-BE49-F238E27FC236}">
                <a16:creationId xmlns:a16="http://schemas.microsoft.com/office/drawing/2014/main" id="{14C7117E-7C96-554F-9C15-5A76894E8134}"/>
              </a:ext>
            </a:extLst>
          </p:cNvPr>
          <p:cNvPicPr>
            <a:picLocks noChangeAspect="1"/>
          </p:cNvPicPr>
          <p:nvPr/>
        </p:nvPicPr>
        <p:blipFill>
          <a:blip r:embed="rId6"/>
          <a:stretch>
            <a:fillRect/>
          </a:stretch>
        </p:blipFill>
        <p:spPr>
          <a:xfrm>
            <a:off x="14507982" y="8115335"/>
            <a:ext cx="889000" cy="889000"/>
          </a:xfrm>
          <a:prstGeom prst="rect">
            <a:avLst/>
          </a:prstGeom>
        </p:spPr>
      </p:pic>
      <p:pic>
        <p:nvPicPr>
          <p:cNvPr id="8" name="icon2">
            <a:extLst>
              <a:ext uri="{FF2B5EF4-FFF2-40B4-BE49-F238E27FC236}">
                <a16:creationId xmlns:a16="http://schemas.microsoft.com/office/drawing/2014/main" id="{59805BD0-31D6-2649-A63C-2931D727BC63}"/>
              </a:ext>
            </a:extLst>
          </p:cNvPr>
          <p:cNvPicPr>
            <a:picLocks noChangeAspect="1"/>
          </p:cNvPicPr>
          <p:nvPr/>
        </p:nvPicPr>
        <p:blipFill>
          <a:blip r:embed="rId7"/>
          <a:stretch>
            <a:fillRect/>
          </a:stretch>
        </p:blipFill>
        <p:spPr>
          <a:xfrm>
            <a:off x="21698205" y="4126956"/>
            <a:ext cx="889000" cy="889000"/>
          </a:xfrm>
          <a:prstGeom prst="rect">
            <a:avLst/>
          </a:prstGeom>
        </p:spPr>
      </p:pic>
      <p:pic>
        <p:nvPicPr>
          <p:cNvPr id="10" name="window3">
            <a:extLst>
              <a:ext uri="{FF2B5EF4-FFF2-40B4-BE49-F238E27FC236}">
                <a16:creationId xmlns:a16="http://schemas.microsoft.com/office/drawing/2014/main" id="{116B8F84-89E0-804A-8045-BD2F67B0C419}"/>
              </a:ext>
            </a:extLst>
          </p:cNvPr>
          <p:cNvPicPr>
            <a:picLocks noChangeAspect="1"/>
          </p:cNvPicPr>
          <p:nvPr/>
        </p:nvPicPr>
        <p:blipFill>
          <a:blip r:embed="rId8"/>
          <a:stretch>
            <a:fillRect/>
          </a:stretch>
        </p:blipFill>
        <p:spPr>
          <a:xfrm>
            <a:off x="16101627" y="8903314"/>
            <a:ext cx="2921000" cy="673100"/>
          </a:xfrm>
          <a:prstGeom prst="rect">
            <a:avLst/>
          </a:prstGeom>
        </p:spPr>
      </p:pic>
      <p:pic>
        <p:nvPicPr>
          <p:cNvPr id="9" name="bug">
            <a:extLst>
              <a:ext uri="{FF2B5EF4-FFF2-40B4-BE49-F238E27FC236}">
                <a16:creationId xmlns:a16="http://schemas.microsoft.com/office/drawing/2014/main" id="{976B0F72-F659-9942-9A69-43D792DBDB50}"/>
              </a:ext>
            </a:extLst>
          </p:cNvPr>
          <p:cNvPicPr>
            <a:picLocks noChangeAspect="1"/>
          </p:cNvPicPr>
          <p:nvPr/>
        </p:nvPicPr>
        <p:blipFill>
          <a:blip r:embed="rId9"/>
          <a:stretch>
            <a:fillRect/>
          </a:stretch>
        </p:blipFill>
        <p:spPr>
          <a:xfrm>
            <a:off x="17562127" y="14061398"/>
            <a:ext cx="3035300" cy="4622800"/>
          </a:xfrm>
          <a:prstGeom prst="rect">
            <a:avLst/>
          </a:prstGeom>
        </p:spPr>
      </p:pic>
      <p:sp>
        <p:nvSpPr>
          <p:cNvPr id="12" name="TextBox 11">
            <a:extLst>
              <a:ext uri="{FF2B5EF4-FFF2-40B4-BE49-F238E27FC236}">
                <a16:creationId xmlns:a16="http://schemas.microsoft.com/office/drawing/2014/main" id="{E23607ED-6758-4D58-B8A2-D461BF3C42AD}"/>
              </a:ext>
            </a:extLst>
          </p:cNvPr>
          <p:cNvSpPr txBox="1"/>
          <p:nvPr/>
        </p:nvSpPr>
        <p:spPr>
          <a:xfrm>
            <a:off x="1390650" y="1305262"/>
            <a:ext cx="7819448" cy="1015663"/>
          </a:xfrm>
          <a:prstGeom prst="rect">
            <a:avLst/>
          </a:prstGeom>
          <a:noFill/>
        </p:spPr>
        <p:txBody>
          <a:bodyPr wrap="none" lIns="0" tIns="0" rIns="0" bIns="0" rtlCol="0">
            <a:spAutoFit/>
          </a:bodyPr>
          <a:lstStyle/>
          <a:p>
            <a:r>
              <a:rPr lang="en-US" sz="6600" b="1" dirty="0">
                <a:solidFill>
                  <a:srgbClr val="0070C0"/>
                </a:solidFill>
              </a:rPr>
              <a:t>Have You Ever…? </a:t>
            </a:r>
          </a:p>
        </p:txBody>
      </p:sp>
    </p:spTree>
    <p:extLst>
      <p:ext uri="{BB962C8B-B14F-4D97-AF65-F5344CB8AC3E}">
        <p14:creationId xmlns:p14="http://schemas.microsoft.com/office/powerpoint/2010/main" val="40939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1000"/>
                            </p:stCondLst>
                            <p:childTnLst>
                              <p:par>
                                <p:cTn id="47" presetID="42" presetClass="path" presetSubtype="0" decel="50000" fill="hold" nodeType="afterEffect">
                                  <p:stCondLst>
                                    <p:cond delay="0"/>
                                  </p:stCondLst>
                                  <p:childTnLst>
                                    <p:animMotion origin="layout" path="M 2.07435E-6 -0.60208 L 2.07435E-6 0 " pathEditMode="relative" rAng="0" ptsTypes="AA">
                                      <p:cBhvr>
                                        <p:cTn id="48" dur="1000" spd="-100000" fill="hold"/>
                                        <p:tgtEl>
                                          <p:spTgt spid="9"/>
                                        </p:tgtEl>
                                        <p:attrNameLst>
                                          <p:attrName>ppt_x</p:attrName>
                                          <p:attrName>ppt_y</p:attrName>
                                        </p:attrNameLst>
                                      </p:cBhvr>
                                      <p:rCtr x="0" y="30104"/>
                                    </p:animMotion>
                                  </p:childTnLst>
                                </p:cTn>
                              </p:par>
                              <p:par>
                                <p:cTn id="49" presetID="10"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1805400D-8FDF-3D46-A2F2-9369A6483C76}"/>
              </a:ext>
            </a:extLst>
          </p:cNvPr>
          <p:cNvPicPr>
            <a:picLocks noChangeAspect="1"/>
          </p:cNvPicPr>
          <p:nvPr/>
        </p:nvPicPr>
        <p:blipFill>
          <a:blip r:embed="rId2"/>
          <a:stretch>
            <a:fillRect/>
          </a:stretch>
        </p:blipFill>
        <p:spPr>
          <a:xfrm>
            <a:off x="-1" y="893"/>
            <a:ext cx="24382413" cy="13715107"/>
          </a:xfrm>
          <a:prstGeom prst="rect">
            <a:avLst/>
          </a:prstGeom>
        </p:spPr>
      </p:pic>
      <p:pic>
        <p:nvPicPr>
          <p:cNvPr id="8" name="light01">
            <a:extLst>
              <a:ext uri="{FF2B5EF4-FFF2-40B4-BE49-F238E27FC236}">
                <a16:creationId xmlns:a16="http://schemas.microsoft.com/office/drawing/2014/main" id="{08C7CBE8-743C-D845-A9F0-2CFE9B06A30B}"/>
              </a:ext>
            </a:extLst>
          </p:cNvPr>
          <p:cNvPicPr>
            <a:picLocks noChangeAspect="1"/>
          </p:cNvPicPr>
          <p:nvPr/>
        </p:nvPicPr>
        <p:blipFill>
          <a:blip r:embed="rId3"/>
          <a:srcRect/>
          <a:stretch/>
        </p:blipFill>
        <p:spPr>
          <a:xfrm>
            <a:off x="9920635" y="7022201"/>
            <a:ext cx="796456" cy="796456"/>
          </a:xfrm>
          <a:prstGeom prst="rect">
            <a:avLst/>
          </a:prstGeom>
        </p:spPr>
      </p:pic>
      <p:pic>
        <p:nvPicPr>
          <p:cNvPr id="9" name="light01">
            <a:extLst>
              <a:ext uri="{FF2B5EF4-FFF2-40B4-BE49-F238E27FC236}">
                <a16:creationId xmlns:a16="http://schemas.microsoft.com/office/drawing/2014/main" id="{B3E5C6CE-D6E9-4340-932B-E8B2E4355561}"/>
              </a:ext>
            </a:extLst>
          </p:cNvPr>
          <p:cNvPicPr>
            <a:picLocks noChangeAspect="1"/>
          </p:cNvPicPr>
          <p:nvPr/>
        </p:nvPicPr>
        <p:blipFill>
          <a:blip r:embed="rId3"/>
          <a:srcRect/>
          <a:stretch/>
        </p:blipFill>
        <p:spPr>
          <a:xfrm>
            <a:off x="9337311" y="3553787"/>
            <a:ext cx="796456" cy="796456"/>
          </a:xfrm>
          <a:prstGeom prst="rect">
            <a:avLst/>
          </a:prstGeom>
        </p:spPr>
      </p:pic>
      <p:pic>
        <p:nvPicPr>
          <p:cNvPr id="10" name="light01">
            <a:extLst>
              <a:ext uri="{FF2B5EF4-FFF2-40B4-BE49-F238E27FC236}">
                <a16:creationId xmlns:a16="http://schemas.microsoft.com/office/drawing/2014/main" id="{8791BD76-A585-0742-8980-EA8A98C6B58F}"/>
              </a:ext>
            </a:extLst>
          </p:cNvPr>
          <p:cNvPicPr>
            <a:picLocks noChangeAspect="1"/>
          </p:cNvPicPr>
          <p:nvPr/>
        </p:nvPicPr>
        <p:blipFill>
          <a:blip r:embed="rId3"/>
          <a:srcRect/>
          <a:stretch/>
        </p:blipFill>
        <p:spPr>
          <a:xfrm>
            <a:off x="6578345" y="2271087"/>
            <a:ext cx="796456" cy="796456"/>
          </a:xfrm>
          <a:prstGeom prst="rect">
            <a:avLst/>
          </a:prstGeom>
        </p:spPr>
      </p:pic>
      <p:pic>
        <p:nvPicPr>
          <p:cNvPr id="11" name="light01">
            <a:extLst>
              <a:ext uri="{FF2B5EF4-FFF2-40B4-BE49-F238E27FC236}">
                <a16:creationId xmlns:a16="http://schemas.microsoft.com/office/drawing/2014/main" id="{34082B1F-C496-EA4B-85C9-2E6820B48286}"/>
              </a:ext>
            </a:extLst>
          </p:cNvPr>
          <p:cNvPicPr>
            <a:picLocks noChangeAspect="1"/>
          </p:cNvPicPr>
          <p:nvPr/>
        </p:nvPicPr>
        <p:blipFill>
          <a:blip r:embed="rId3"/>
          <a:srcRect/>
          <a:stretch/>
        </p:blipFill>
        <p:spPr>
          <a:xfrm>
            <a:off x="3630193" y="8466935"/>
            <a:ext cx="796456" cy="796456"/>
          </a:xfrm>
          <a:prstGeom prst="rect">
            <a:avLst/>
          </a:prstGeom>
        </p:spPr>
      </p:pic>
      <p:sp>
        <p:nvSpPr>
          <p:cNvPr id="2" name="TextBox 1">
            <a:extLst>
              <a:ext uri="{FF2B5EF4-FFF2-40B4-BE49-F238E27FC236}">
                <a16:creationId xmlns:a16="http://schemas.microsoft.com/office/drawing/2014/main" id="{CCEA9D7D-F4DC-3F48-B1D7-085358A1EC2D}"/>
              </a:ext>
            </a:extLst>
          </p:cNvPr>
          <p:cNvSpPr txBox="1"/>
          <p:nvPr/>
        </p:nvSpPr>
        <p:spPr>
          <a:xfrm>
            <a:off x="13013938" y="4963197"/>
            <a:ext cx="8186857" cy="3631763"/>
          </a:xfrm>
          <a:prstGeom prst="rect">
            <a:avLst/>
          </a:prstGeom>
          <a:noFill/>
        </p:spPr>
        <p:txBody>
          <a:bodyPr wrap="none" rtlCol="0">
            <a:spAutoFit/>
          </a:bodyPr>
          <a:lstStyle/>
          <a:p>
            <a:r>
              <a:rPr lang="en-US" sz="11500" b="1" dirty="0" err="1">
                <a:solidFill>
                  <a:schemeClr val="bg1"/>
                </a:solidFill>
              </a:rPr>
              <a:t>SAFECode</a:t>
            </a:r>
            <a:br>
              <a:rPr lang="en-US" sz="11500" b="1" dirty="0">
                <a:solidFill>
                  <a:schemeClr val="bg1"/>
                </a:solidFill>
              </a:rPr>
            </a:br>
            <a:r>
              <a:rPr lang="en-US" sz="11500" b="1" dirty="0">
                <a:solidFill>
                  <a:schemeClr val="bg1"/>
                </a:solidFill>
              </a:rPr>
              <a:t>Can Help!</a:t>
            </a:r>
          </a:p>
        </p:txBody>
      </p:sp>
      <p:pic>
        <p:nvPicPr>
          <p:cNvPr id="12" name="logo white">
            <a:extLst>
              <a:ext uri="{FF2B5EF4-FFF2-40B4-BE49-F238E27FC236}">
                <a16:creationId xmlns:a16="http://schemas.microsoft.com/office/drawing/2014/main" id="{B15C7B23-5010-D540-BDAE-463B51BC779F}"/>
              </a:ext>
            </a:extLst>
          </p:cNvPr>
          <p:cNvPicPr>
            <a:picLocks noChangeAspect="1"/>
          </p:cNvPicPr>
          <p:nvPr/>
        </p:nvPicPr>
        <p:blipFill>
          <a:blip r:embed="rId4"/>
          <a:stretch>
            <a:fillRect/>
          </a:stretch>
        </p:blipFill>
        <p:spPr>
          <a:xfrm>
            <a:off x="4028421" y="5701527"/>
            <a:ext cx="5803900" cy="1358900"/>
          </a:xfrm>
          <a:prstGeom prst="rect">
            <a:avLst/>
          </a:prstGeom>
        </p:spPr>
      </p:pic>
      <p:pic>
        <p:nvPicPr>
          <p:cNvPr id="13" name="light01">
            <a:extLst>
              <a:ext uri="{FF2B5EF4-FFF2-40B4-BE49-F238E27FC236}">
                <a16:creationId xmlns:a16="http://schemas.microsoft.com/office/drawing/2014/main" id="{FEB41B69-D3C2-CF4E-9506-F53914514A09}"/>
              </a:ext>
            </a:extLst>
          </p:cNvPr>
          <p:cNvPicPr>
            <a:picLocks noChangeAspect="1"/>
          </p:cNvPicPr>
          <p:nvPr/>
        </p:nvPicPr>
        <p:blipFill>
          <a:blip r:embed="rId3"/>
          <a:srcRect/>
          <a:stretch/>
        </p:blipFill>
        <p:spPr>
          <a:xfrm>
            <a:off x="4426649" y="3064183"/>
            <a:ext cx="796456" cy="796456"/>
          </a:xfrm>
          <a:prstGeom prst="rect">
            <a:avLst/>
          </a:prstGeom>
        </p:spPr>
      </p:pic>
    </p:spTree>
    <p:extLst>
      <p:ext uri="{BB962C8B-B14F-4D97-AF65-F5344CB8AC3E}">
        <p14:creationId xmlns:p14="http://schemas.microsoft.com/office/powerpoint/2010/main" val="42511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065 -0.00046 C 0.02006 0.02917 0.04011 0.06794 0.02995 0.0706 C 0.01986 0.07315 -0.0024 0.07963 -0.05397 0.0338 C -0.10554 -0.01215 -0.24767 -0.13657 -0.27938 -0.20497 C -0.30783 -0.27129 -0.26909 -0.24363 -0.25867 -0.23727 " pathEditMode="relative" rAng="0" ptsTypes="AAAAA">
                                      <p:cBhvr>
                                        <p:cTn id="6" dur="2000" fill="hold"/>
                                        <p:tgtEl>
                                          <p:spTgt spid="8"/>
                                        </p:tgtEl>
                                        <p:attrNameLst>
                                          <p:attrName>ppt_x</p:attrName>
                                          <p:attrName>ppt_y</p:attrName>
                                        </p:attrNameLst>
                                      </p:cBhvr>
                                      <p:rCtr x="-12781" y="-8750"/>
                                    </p:animMotion>
                                  </p:childTnLst>
                                </p:cTn>
                              </p:par>
                              <p:par>
                                <p:cTn id="7" presetID="0" presetClass="path" presetSubtype="0" repeatCount="indefinite" fill="hold" nodeType="withEffect">
                                  <p:stCondLst>
                                    <p:cond delay="500"/>
                                  </p:stCondLst>
                                  <p:childTnLst>
                                    <p:animMotion origin="layout" path="M -4.7425E-6 -0.00023 C -0.00091 -0.04908 -0.01549 -0.10695 -0.04407 -0.08993 C -0.07266 -0.07292 -0.13913 0.01458 -0.17156 0.10255 C -0.20391 0.19051 -0.24461 0.38044 -0.23829 0.43773 C -0.22937 0.49734 -0.19649 0.4809 -0.17891 0.47037 " pathEditMode="relative" rAng="0" ptsTypes="AAAAA">
                                      <p:cBhvr>
                                        <p:cTn id="8" dur="1000" fill="hold"/>
                                        <p:tgtEl>
                                          <p:spTgt spid="9"/>
                                        </p:tgtEl>
                                        <p:attrNameLst>
                                          <p:attrName>ppt_x</p:attrName>
                                          <p:attrName>ppt_y</p:attrName>
                                        </p:attrNameLst>
                                      </p:cBhvr>
                                      <p:rCtr x="-11954" y="19398"/>
                                    </p:animMotion>
                                  </p:childTnLst>
                                </p:cTn>
                              </p:par>
                              <p:par>
                                <p:cTn id="9" presetID="0" presetClass="path" presetSubtype="0" repeatCount="indefinite" fill="hold" nodeType="withEffect">
                                  <p:stCondLst>
                                    <p:cond delay="600"/>
                                  </p:stCondLst>
                                  <p:childTnLst>
                                    <p:animMotion origin="layout" path="M -0.00045 -0.00058 C -0.0222 -0.03009 -0.04251 -0.05046 -0.05456 -0.00822 C -0.06999 0.04572 -0.06556 0.18079 -0.04987 0.27986 C -0.03412 0.37905 -0.00358 0.54815 0.04017 0.5875 C 0.07143 0.61331 0.07774 0.53009 0.08002 0.49595 " pathEditMode="relative" rAng="18600000" ptsTypes="AAAAA">
                                      <p:cBhvr>
                                        <p:cTn id="10" dur="2000" fill="hold"/>
                                        <p:tgtEl>
                                          <p:spTgt spid="10"/>
                                        </p:tgtEl>
                                        <p:attrNameLst>
                                          <p:attrName>ppt_x</p:attrName>
                                          <p:attrName>ppt_y</p:attrName>
                                        </p:attrNameLst>
                                      </p:cBhvr>
                                      <p:rCtr x="879" y="27870"/>
                                    </p:animMotion>
                                  </p:childTnLst>
                                </p:cTn>
                              </p:par>
                              <p:par>
                                <p:cTn id="11" presetID="0" presetClass="path" presetSubtype="0" repeatCount="indefinite" fill="hold" nodeType="withEffect">
                                  <p:stCondLst>
                                    <p:cond delay="800"/>
                                  </p:stCondLst>
                                  <p:childTnLst>
                                    <p:animMotion origin="layout" path="M -0.0002 -0.00035 C -0.03008 -0.01042 -0.05026 -0.02315 -0.05065 -0.08484 C -0.05091 -0.14642 0.03106 -0.2338 0.08269 -0.27049 C 0.13412 -0.30706 0.21473 -0.34271 0.25809 -0.3044 C 0.29787 -0.28172 0.28231 -0.20753 0.26525 -0.18218 " pathEditMode="relative" rAng="18600000" ptsTypes="AAAAA">
                                      <p:cBhvr>
                                        <p:cTn id="12" dur="2000" fill="hold"/>
                                        <p:tgtEl>
                                          <p:spTgt spid="11"/>
                                        </p:tgtEl>
                                        <p:attrNameLst>
                                          <p:attrName>ppt_x</p:attrName>
                                          <p:attrName>ppt_y</p:attrName>
                                        </p:attrNameLst>
                                      </p:cBhvr>
                                      <p:rCtr x="11570" y="-16042"/>
                                    </p:animMotion>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par>
                                <p:cTn id="18" presetID="63" presetClass="path" presetSubtype="0" accel="50000" decel="50000" fill="hold" grpId="0" nodeType="withEffect">
                                  <p:stCondLst>
                                    <p:cond delay="0"/>
                                  </p:stCondLst>
                                  <p:childTnLst>
                                    <p:animMotion origin="layout" path="M -0.56807 -2.96296E-6 L 1.82238E-6 -2.96296E-6 " pathEditMode="relative" rAng="0" ptsTypes="AA">
                                      <p:cBhvr>
                                        <p:cTn id="19" dur="1000" fill="hold"/>
                                        <p:tgtEl>
                                          <p:spTgt spid="2"/>
                                        </p:tgtEl>
                                        <p:attrNameLst>
                                          <p:attrName>ppt_x</p:attrName>
                                          <p:attrName>ppt_y</p:attrName>
                                        </p:attrNameLst>
                                      </p:cBhvr>
                                      <p:rCtr x="28400" y="0"/>
                                    </p:animMotion>
                                  </p:childTnLst>
                                </p:cTn>
                              </p:par>
                              <p:par>
                                <p:cTn id="20" presetID="10" presetClass="entr" presetSubtype="0" fill="hold" grpId="1"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0" presetClass="path" presetSubtype="0" repeatCount="indefinite" fill="hold" nodeType="withEffect">
                                  <p:stCondLst>
                                    <p:cond delay="600"/>
                                  </p:stCondLst>
                                  <p:childTnLst>
                                    <p:animMotion origin="layout" path="M 0.00554 -0.0103 C -0.01673 -0.03889 -0.04401 -0.02755 -0.03698 0.01979 C -0.02988 0.06713 0.01127 0.19884 0.04805 0.27396 C 0.08497 0.34942 0.12605 0.43507 0.17788 0.46748 C 0.21102 0.49063 0.19976 0.42118 0.19364 0.39178 " pathEditMode="relative" rAng="18600000" ptsTypes="AAAAA">
                                      <p:cBhvr>
                                        <p:cTn id="24" dur="2000" spd="-100000" fill="hold"/>
                                        <p:tgtEl>
                                          <p:spTgt spid="13"/>
                                        </p:tgtEl>
                                        <p:attrNameLst>
                                          <p:attrName>ppt_x</p:attrName>
                                          <p:attrName>ppt_y</p:attrName>
                                        </p:attrNameLst>
                                      </p:cBhvr>
                                      <p:rCtr x="7592" y="236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8729954" cy="1015663"/>
          </a:xfrm>
          <a:prstGeom prst="rect">
            <a:avLst/>
          </a:prstGeom>
          <a:noFill/>
        </p:spPr>
        <p:txBody>
          <a:bodyPr wrap="none" lIns="0" tIns="0" rIns="0" bIns="0" rtlCol="0">
            <a:spAutoFit/>
          </a:bodyPr>
          <a:lstStyle/>
          <a:p>
            <a:r>
              <a:rPr lang="en-US" sz="6600" b="1" dirty="0">
                <a:solidFill>
                  <a:srgbClr val="0070C0"/>
                </a:solidFill>
              </a:rPr>
              <a:t>What is </a:t>
            </a:r>
            <a:r>
              <a:rPr lang="en-US" sz="6600" b="1" dirty="0" err="1">
                <a:solidFill>
                  <a:srgbClr val="0070C0"/>
                </a:solidFill>
              </a:rPr>
              <a:t>SAFECode</a:t>
            </a:r>
            <a:r>
              <a:rPr lang="en-US" sz="6600" b="1" dirty="0">
                <a:solidFill>
                  <a:srgbClr val="0070C0"/>
                </a:solidFill>
              </a:rPr>
              <a:t>?</a:t>
            </a:r>
          </a:p>
        </p:txBody>
      </p:sp>
      <p:sp>
        <p:nvSpPr>
          <p:cNvPr id="3" name="TextBox 2">
            <a:extLst>
              <a:ext uri="{FF2B5EF4-FFF2-40B4-BE49-F238E27FC236}">
                <a16:creationId xmlns:a16="http://schemas.microsoft.com/office/drawing/2014/main" id="{01EEF56D-849B-684F-9F59-6B0B158E6256}"/>
              </a:ext>
            </a:extLst>
          </p:cNvPr>
          <p:cNvSpPr txBox="1"/>
          <p:nvPr/>
        </p:nvSpPr>
        <p:spPr>
          <a:xfrm>
            <a:off x="1390649" y="3113088"/>
            <a:ext cx="9490711" cy="4854919"/>
          </a:xfrm>
          <a:prstGeom prst="rect">
            <a:avLst/>
          </a:prstGeom>
          <a:noFill/>
        </p:spPr>
        <p:txBody>
          <a:bodyPr wrap="square" rtlCol="0">
            <a:spAutoFit/>
          </a:bodyPr>
          <a:lstStyle/>
          <a:p>
            <a:pPr>
              <a:lnSpc>
                <a:spcPct val="120000"/>
              </a:lnSpc>
              <a:spcAft>
                <a:spcPts val="1200"/>
              </a:spcAft>
            </a:pPr>
            <a:r>
              <a:rPr lang="en-US" sz="2800" dirty="0" err="1"/>
              <a:t>SAFECode</a:t>
            </a:r>
            <a:r>
              <a:rPr lang="en-US" sz="2800" dirty="0"/>
              <a:t> is a global industry forum where business and technical leaders can safely and directly connect with other professionals tasked with managing highly scalable, global software security programs to exchange ideas, share lessons learned, and collaborate on ways to make a positive impact on both their businesses and the security of the greater technology ecosystem. </a:t>
            </a:r>
          </a:p>
          <a:p>
            <a:pPr>
              <a:lnSpc>
                <a:spcPct val="120000"/>
              </a:lnSpc>
              <a:spcAft>
                <a:spcPts val="1200"/>
              </a:spcAft>
            </a:pPr>
            <a:r>
              <a:rPr lang="en-US" sz="2800" dirty="0"/>
              <a:t>www.safecode.org</a:t>
            </a:r>
          </a:p>
        </p:txBody>
      </p:sp>
      <p:pic>
        <p:nvPicPr>
          <p:cNvPr id="26" name="map">
            <a:extLst>
              <a:ext uri="{FF2B5EF4-FFF2-40B4-BE49-F238E27FC236}">
                <a16:creationId xmlns:a16="http://schemas.microsoft.com/office/drawing/2014/main" id="{773E6009-DE10-F243-B9CC-4ABE408292D3}"/>
              </a:ext>
            </a:extLst>
          </p:cNvPr>
          <p:cNvPicPr>
            <a:picLocks noChangeAspect="1"/>
          </p:cNvPicPr>
          <p:nvPr/>
        </p:nvPicPr>
        <p:blipFill>
          <a:blip r:embed="rId2">
            <a:alphaModFix amt="10000"/>
          </a:blip>
          <a:stretch>
            <a:fillRect/>
          </a:stretch>
        </p:blipFill>
        <p:spPr>
          <a:xfrm>
            <a:off x="11212513" y="2917706"/>
            <a:ext cx="13169900" cy="8077200"/>
          </a:xfrm>
          <a:prstGeom prst="rect">
            <a:avLst/>
          </a:prstGeom>
        </p:spPr>
      </p:pic>
      <p:pic>
        <p:nvPicPr>
          <p:cNvPr id="25" name="lines">
            <a:extLst>
              <a:ext uri="{FF2B5EF4-FFF2-40B4-BE49-F238E27FC236}">
                <a16:creationId xmlns:a16="http://schemas.microsoft.com/office/drawing/2014/main" id="{0703E8FB-4CC4-1344-BC2D-2C5049A32CEA}"/>
              </a:ext>
            </a:extLst>
          </p:cNvPr>
          <p:cNvPicPr>
            <a:picLocks noChangeAspect="1"/>
          </p:cNvPicPr>
          <p:nvPr/>
        </p:nvPicPr>
        <p:blipFill>
          <a:blip r:embed="rId3"/>
          <a:stretch>
            <a:fillRect/>
          </a:stretch>
        </p:blipFill>
        <p:spPr>
          <a:xfrm>
            <a:off x="12653740" y="3520215"/>
            <a:ext cx="10718800" cy="5791200"/>
          </a:xfrm>
          <a:prstGeom prst="rect">
            <a:avLst/>
          </a:prstGeom>
        </p:spPr>
      </p:pic>
      <p:pic>
        <p:nvPicPr>
          <p:cNvPr id="6" name="p1">
            <a:extLst>
              <a:ext uri="{FF2B5EF4-FFF2-40B4-BE49-F238E27FC236}">
                <a16:creationId xmlns:a16="http://schemas.microsoft.com/office/drawing/2014/main" id="{47D1A1FA-0727-704E-9DD6-E99832ABDD23}"/>
              </a:ext>
            </a:extLst>
          </p:cNvPr>
          <p:cNvPicPr>
            <a:picLocks noChangeAspect="1"/>
          </p:cNvPicPr>
          <p:nvPr/>
        </p:nvPicPr>
        <p:blipFill>
          <a:blip r:embed="rId4"/>
          <a:stretch>
            <a:fillRect/>
          </a:stretch>
        </p:blipFill>
        <p:spPr>
          <a:xfrm>
            <a:off x="11695113" y="5219700"/>
            <a:ext cx="1536700" cy="1638300"/>
          </a:xfrm>
          <a:prstGeom prst="rect">
            <a:avLst/>
          </a:prstGeom>
        </p:spPr>
      </p:pic>
      <p:pic>
        <p:nvPicPr>
          <p:cNvPr id="7" name="p2">
            <a:extLst>
              <a:ext uri="{FF2B5EF4-FFF2-40B4-BE49-F238E27FC236}">
                <a16:creationId xmlns:a16="http://schemas.microsoft.com/office/drawing/2014/main" id="{53E61C4C-6F6A-3340-B55B-D7556E6941D5}"/>
              </a:ext>
            </a:extLst>
          </p:cNvPr>
          <p:cNvPicPr>
            <a:picLocks noChangeAspect="1"/>
          </p:cNvPicPr>
          <p:nvPr/>
        </p:nvPicPr>
        <p:blipFill>
          <a:blip r:embed="rId5"/>
          <a:stretch>
            <a:fillRect/>
          </a:stretch>
        </p:blipFill>
        <p:spPr>
          <a:xfrm>
            <a:off x="14735827" y="7242810"/>
            <a:ext cx="1447800" cy="1511300"/>
          </a:xfrm>
          <a:prstGeom prst="rect">
            <a:avLst/>
          </a:prstGeom>
        </p:spPr>
      </p:pic>
      <p:pic>
        <p:nvPicPr>
          <p:cNvPr id="8" name="p3">
            <a:extLst>
              <a:ext uri="{FF2B5EF4-FFF2-40B4-BE49-F238E27FC236}">
                <a16:creationId xmlns:a16="http://schemas.microsoft.com/office/drawing/2014/main" id="{98F2FF3B-93FA-D845-B835-E89D8FD0433D}"/>
              </a:ext>
            </a:extLst>
          </p:cNvPr>
          <p:cNvPicPr>
            <a:picLocks noChangeAspect="1"/>
          </p:cNvPicPr>
          <p:nvPr/>
        </p:nvPicPr>
        <p:blipFill>
          <a:blip r:embed="rId6"/>
          <a:stretch>
            <a:fillRect/>
          </a:stretch>
        </p:blipFill>
        <p:spPr>
          <a:xfrm>
            <a:off x="16273480" y="6038850"/>
            <a:ext cx="1447800" cy="1447800"/>
          </a:xfrm>
          <a:prstGeom prst="rect">
            <a:avLst/>
          </a:prstGeom>
        </p:spPr>
      </p:pic>
      <p:pic>
        <p:nvPicPr>
          <p:cNvPr id="9" name="p4">
            <a:extLst>
              <a:ext uri="{FF2B5EF4-FFF2-40B4-BE49-F238E27FC236}">
                <a16:creationId xmlns:a16="http://schemas.microsoft.com/office/drawing/2014/main" id="{4DFBBBD5-F674-5340-8E39-1DCC9F561AEF}"/>
              </a:ext>
            </a:extLst>
          </p:cNvPr>
          <p:cNvPicPr>
            <a:picLocks noChangeAspect="1"/>
          </p:cNvPicPr>
          <p:nvPr/>
        </p:nvPicPr>
        <p:blipFill>
          <a:blip r:embed="rId7"/>
          <a:stretch>
            <a:fillRect/>
          </a:stretch>
        </p:blipFill>
        <p:spPr>
          <a:xfrm>
            <a:off x="17721280" y="7705090"/>
            <a:ext cx="1422400" cy="1511300"/>
          </a:xfrm>
          <a:prstGeom prst="rect">
            <a:avLst/>
          </a:prstGeom>
        </p:spPr>
      </p:pic>
      <p:pic>
        <p:nvPicPr>
          <p:cNvPr id="10" name="p5">
            <a:extLst>
              <a:ext uri="{FF2B5EF4-FFF2-40B4-BE49-F238E27FC236}">
                <a16:creationId xmlns:a16="http://schemas.microsoft.com/office/drawing/2014/main" id="{F3C6897E-984F-5B4A-BE15-98A1F73D0D74}"/>
              </a:ext>
            </a:extLst>
          </p:cNvPr>
          <p:cNvPicPr>
            <a:picLocks noChangeAspect="1"/>
          </p:cNvPicPr>
          <p:nvPr/>
        </p:nvPicPr>
        <p:blipFill>
          <a:blip r:embed="rId8"/>
          <a:stretch>
            <a:fillRect/>
          </a:stretch>
        </p:blipFill>
        <p:spPr>
          <a:xfrm>
            <a:off x="17151587" y="3669302"/>
            <a:ext cx="1435100" cy="1600200"/>
          </a:xfrm>
          <a:prstGeom prst="rect">
            <a:avLst/>
          </a:prstGeom>
        </p:spPr>
      </p:pic>
      <p:pic>
        <p:nvPicPr>
          <p:cNvPr id="11" name="p6">
            <a:extLst>
              <a:ext uri="{FF2B5EF4-FFF2-40B4-BE49-F238E27FC236}">
                <a16:creationId xmlns:a16="http://schemas.microsoft.com/office/drawing/2014/main" id="{B9A3D383-D0EE-2C47-8628-550A18BFA36F}"/>
              </a:ext>
            </a:extLst>
          </p:cNvPr>
          <p:cNvPicPr>
            <a:picLocks noChangeAspect="1"/>
          </p:cNvPicPr>
          <p:nvPr/>
        </p:nvPicPr>
        <p:blipFill>
          <a:blip r:embed="rId9"/>
          <a:stretch>
            <a:fillRect/>
          </a:stretch>
        </p:blipFill>
        <p:spPr>
          <a:xfrm>
            <a:off x="19774614" y="4173039"/>
            <a:ext cx="1333500" cy="1612900"/>
          </a:xfrm>
          <a:prstGeom prst="rect">
            <a:avLst/>
          </a:prstGeom>
        </p:spPr>
      </p:pic>
      <p:pic>
        <p:nvPicPr>
          <p:cNvPr id="12" name="p7">
            <a:extLst>
              <a:ext uri="{FF2B5EF4-FFF2-40B4-BE49-F238E27FC236}">
                <a16:creationId xmlns:a16="http://schemas.microsoft.com/office/drawing/2014/main" id="{4CD63997-6FCF-7940-9A92-640A3DB1BF39}"/>
              </a:ext>
            </a:extLst>
          </p:cNvPr>
          <p:cNvPicPr>
            <a:picLocks noChangeAspect="1"/>
          </p:cNvPicPr>
          <p:nvPr/>
        </p:nvPicPr>
        <p:blipFill>
          <a:blip r:embed="rId10"/>
          <a:stretch>
            <a:fillRect/>
          </a:stretch>
        </p:blipFill>
        <p:spPr>
          <a:xfrm>
            <a:off x="20547302" y="5830208"/>
            <a:ext cx="1511300" cy="1612900"/>
          </a:xfrm>
          <a:prstGeom prst="rect">
            <a:avLst/>
          </a:prstGeom>
        </p:spPr>
      </p:pic>
      <p:pic>
        <p:nvPicPr>
          <p:cNvPr id="13" name="p8">
            <a:extLst>
              <a:ext uri="{FF2B5EF4-FFF2-40B4-BE49-F238E27FC236}">
                <a16:creationId xmlns:a16="http://schemas.microsoft.com/office/drawing/2014/main" id="{0F1C4607-57CD-8D40-9E88-516AE66FCF9B}"/>
              </a:ext>
            </a:extLst>
          </p:cNvPr>
          <p:cNvPicPr>
            <a:picLocks noChangeAspect="1"/>
          </p:cNvPicPr>
          <p:nvPr/>
        </p:nvPicPr>
        <p:blipFill>
          <a:blip r:embed="rId11"/>
          <a:stretch>
            <a:fillRect/>
          </a:stretch>
        </p:blipFill>
        <p:spPr>
          <a:xfrm>
            <a:off x="22208241" y="8301083"/>
            <a:ext cx="1435100" cy="1524000"/>
          </a:xfrm>
          <a:prstGeom prst="rect">
            <a:avLst/>
          </a:prstGeom>
        </p:spPr>
      </p:pic>
      <p:pic>
        <p:nvPicPr>
          <p:cNvPr id="15" name="o1">
            <a:extLst>
              <a:ext uri="{FF2B5EF4-FFF2-40B4-BE49-F238E27FC236}">
                <a16:creationId xmlns:a16="http://schemas.microsoft.com/office/drawing/2014/main" id="{33BC3784-A622-8749-B648-2747B51DE5EE}"/>
              </a:ext>
            </a:extLst>
          </p:cNvPr>
          <p:cNvPicPr>
            <a:picLocks noChangeAspect="1"/>
          </p:cNvPicPr>
          <p:nvPr/>
        </p:nvPicPr>
        <p:blipFill>
          <a:blip r:embed="rId12"/>
          <a:stretch>
            <a:fillRect/>
          </a:stretch>
        </p:blipFill>
        <p:spPr>
          <a:xfrm>
            <a:off x="12890312" y="4173039"/>
            <a:ext cx="698500" cy="698500"/>
          </a:xfrm>
          <a:prstGeom prst="rect">
            <a:avLst/>
          </a:prstGeom>
        </p:spPr>
      </p:pic>
      <p:pic>
        <p:nvPicPr>
          <p:cNvPr id="16" name="o2">
            <a:extLst>
              <a:ext uri="{FF2B5EF4-FFF2-40B4-BE49-F238E27FC236}">
                <a16:creationId xmlns:a16="http://schemas.microsoft.com/office/drawing/2014/main" id="{52EE7D3F-28B4-A147-8B2D-8444EF40DFC6}"/>
              </a:ext>
            </a:extLst>
          </p:cNvPr>
          <p:cNvPicPr>
            <a:picLocks noChangeAspect="1"/>
          </p:cNvPicPr>
          <p:nvPr/>
        </p:nvPicPr>
        <p:blipFill>
          <a:blip r:embed="rId13"/>
          <a:stretch>
            <a:fillRect/>
          </a:stretch>
        </p:blipFill>
        <p:spPr>
          <a:xfrm>
            <a:off x="12677883" y="7748830"/>
            <a:ext cx="952500" cy="952500"/>
          </a:xfrm>
          <a:prstGeom prst="rect">
            <a:avLst/>
          </a:prstGeom>
        </p:spPr>
      </p:pic>
      <p:pic>
        <p:nvPicPr>
          <p:cNvPr id="17" name="o3">
            <a:extLst>
              <a:ext uri="{FF2B5EF4-FFF2-40B4-BE49-F238E27FC236}">
                <a16:creationId xmlns:a16="http://schemas.microsoft.com/office/drawing/2014/main" id="{7845A12A-9420-7C43-B478-C8003BF5EB0B}"/>
              </a:ext>
            </a:extLst>
          </p:cNvPr>
          <p:cNvPicPr>
            <a:picLocks noChangeAspect="1"/>
          </p:cNvPicPr>
          <p:nvPr/>
        </p:nvPicPr>
        <p:blipFill>
          <a:blip r:embed="rId14"/>
          <a:stretch>
            <a:fillRect/>
          </a:stretch>
        </p:blipFill>
        <p:spPr>
          <a:xfrm>
            <a:off x="14099829" y="4611146"/>
            <a:ext cx="1409700" cy="1409700"/>
          </a:xfrm>
          <a:prstGeom prst="rect">
            <a:avLst/>
          </a:prstGeom>
        </p:spPr>
      </p:pic>
      <p:pic>
        <p:nvPicPr>
          <p:cNvPr id="18" name="o4">
            <a:extLst>
              <a:ext uri="{FF2B5EF4-FFF2-40B4-BE49-F238E27FC236}">
                <a16:creationId xmlns:a16="http://schemas.microsoft.com/office/drawing/2014/main" id="{DBB5AEC4-10BB-804C-B578-1CE80DF9B1E1}"/>
              </a:ext>
            </a:extLst>
          </p:cNvPr>
          <p:cNvPicPr>
            <a:picLocks noChangeAspect="1"/>
          </p:cNvPicPr>
          <p:nvPr/>
        </p:nvPicPr>
        <p:blipFill>
          <a:blip r:embed="rId15"/>
          <a:stretch>
            <a:fillRect/>
          </a:stretch>
        </p:blipFill>
        <p:spPr>
          <a:xfrm>
            <a:off x="15271601" y="2819400"/>
            <a:ext cx="1231900" cy="1231900"/>
          </a:xfrm>
          <a:prstGeom prst="rect">
            <a:avLst/>
          </a:prstGeom>
        </p:spPr>
      </p:pic>
      <p:pic>
        <p:nvPicPr>
          <p:cNvPr id="19" name="o5">
            <a:extLst>
              <a:ext uri="{FF2B5EF4-FFF2-40B4-BE49-F238E27FC236}">
                <a16:creationId xmlns:a16="http://schemas.microsoft.com/office/drawing/2014/main" id="{021BF399-CF48-5047-B589-EFD86F4021F8}"/>
              </a:ext>
            </a:extLst>
          </p:cNvPr>
          <p:cNvPicPr>
            <a:picLocks noChangeAspect="1"/>
          </p:cNvPicPr>
          <p:nvPr/>
        </p:nvPicPr>
        <p:blipFill>
          <a:blip r:embed="rId16"/>
          <a:stretch>
            <a:fillRect/>
          </a:stretch>
        </p:blipFill>
        <p:spPr>
          <a:xfrm>
            <a:off x="14464821" y="9204960"/>
            <a:ext cx="1041400" cy="1041400"/>
          </a:xfrm>
          <a:prstGeom prst="rect">
            <a:avLst/>
          </a:prstGeom>
        </p:spPr>
      </p:pic>
      <p:pic>
        <p:nvPicPr>
          <p:cNvPr id="20" name="o6">
            <a:extLst>
              <a:ext uri="{FF2B5EF4-FFF2-40B4-BE49-F238E27FC236}">
                <a16:creationId xmlns:a16="http://schemas.microsoft.com/office/drawing/2014/main" id="{1B66E0A0-FAAB-2E4C-8A71-D8A75BBE9952}"/>
              </a:ext>
            </a:extLst>
          </p:cNvPr>
          <p:cNvPicPr>
            <a:picLocks noChangeAspect="1"/>
          </p:cNvPicPr>
          <p:nvPr/>
        </p:nvPicPr>
        <p:blipFill>
          <a:blip r:embed="rId17"/>
          <a:stretch>
            <a:fillRect/>
          </a:stretch>
        </p:blipFill>
        <p:spPr>
          <a:xfrm>
            <a:off x="18649779" y="5953006"/>
            <a:ext cx="1003300" cy="1003300"/>
          </a:xfrm>
          <a:prstGeom prst="rect">
            <a:avLst/>
          </a:prstGeom>
        </p:spPr>
      </p:pic>
      <p:pic>
        <p:nvPicPr>
          <p:cNvPr id="21" name="o7">
            <a:extLst>
              <a:ext uri="{FF2B5EF4-FFF2-40B4-BE49-F238E27FC236}">
                <a16:creationId xmlns:a16="http://schemas.microsoft.com/office/drawing/2014/main" id="{FFB9040D-625E-3447-B45D-A4D797D3AEB2}"/>
              </a:ext>
            </a:extLst>
          </p:cNvPr>
          <p:cNvPicPr>
            <a:picLocks noChangeAspect="1"/>
          </p:cNvPicPr>
          <p:nvPr/>
        </p:nvPicPr>
        <p:blipFill>
          <a:blip r:embed="rId18"/>
          <a:stretch>
            <a:fillRect/>
          </a:stretch>
        </p:blipFill>
        <p:spPr>
          <a:xfrm>
            <a:off x="19694617" y="8877845"/>
            <a:ext cx="927100" cy="927100"/>
          </a:xfrm>
          <a:prstGeom prst="rect">
            <a:avLst/>
          </a:prstGeom>
        </p:spPr>
      </p:pic>
      <p:pic>
        <p:nvPicPr>
          <p:cNvPr id="22" name="o8">
            <a:extLst>
              <a:ext uri="{FF2B5EF4-FFF2-40B4-BE49-F238E27FC236}">
                <a16:creationId xmlns:a16="http://schemas.microsoft.com/office/drawing/2014/main" id="{82E0C00B-0060-4441-B0CF-B56D7EFEB979}"/>
              </a:ext>
            </a:extLst>
          </p:cNvPr>
          <p:cNvPicPr>
            <a:picLocks noChangeAspect="1"/>
          </p:cNvPicPr>
          <p:nvPr/>
        </p:nvPicPr>
        <p:blipFill>
          <a:blip r:embed="rId19"/>
          <a:stretch>
            <a:fillRect/>
          </a:stretch>
        </p:blipFill>
        <p:spPr>
          <a:xfrm>
            <a:off x="19151429" y="2600960"/>
            <a:ext cx="1231900" cy="1231900"/>
          </a:xfrm>
          <a:prstGeom prst="rect">
            <a:avLst/>
          </a:prstGeom>
        </p:spPr>
      </p:pic>
      <p:pic>
        <p:nvPicPr>
          <p:cNvPr id="23" name="o9">
            <a:extLst>
              <a:ext uri="{FF2B5EF4-FFF2-40B4-BE49-F238E27FC236}">
                <a16:creationId xmlns:a16="http://schemas.microsoft.com/office/drawing/2014/main" id="{1D670086-136F-9E43-AA65-186A912EA810}"/>
              </a:ext>
            </a:extLst>
          </p:cNvPr>
          <p:cNvPicPr>
            <a:picLocks noChangeAspect="1"/>
          </p:cNvPicPr>
          <p:nvPr/>
        </p:nvPicPr>
        <p:blipFill>
          <a:blip r:embed="rId20"/>
          <a:stretch>
            <a:fillRect/>
          </a:stretch>
        </p:blipFill>
        <p:spPr>
          <a:xfrm>
            <a:off x="21857699" y="4236496"/>
            <a:ext cx="1079500" cy="1079500"/>
          </a:xfrm>
          <a:prstGeom prst="rect">
            <a:avLst/>
          </a:prstGeom>
        </p:spPr>
      </p:pic>
      <p:pic>
        <p:nvPicPr>
          <p:cNvPr id="24" name="o10">
            <a:extLst>
              <a:ext uri="{FF2B5EF4-FFF2-40B4-BE49-F238E27FC236}">
                <a16:creationId xmlns:a16="http://schemas.microsoft.com/office/drawing/2014/main" id="{87A385F3-764C-AF48-8C23-6ECC48B25B20}"/>
              </a:ext>
            </a:extLst>
          </p:cNvPr>
          <p:cNvPicPr>
            <a:picLocks noChangeAspect="1"/>
          </p:cNvPicPr>
          <p:nvPr/>
        </p:nvPicPr>
        <p:blipFill>
          <a:blip r:embed="rId21"/>
          <a:stretch>
            <a:fillRect/>
          </a:stretch>
        </p:blipFill>
        <p:spPr>
          <a:xfrm>
            <a:off x="23019371" y="6497430"/>
            <a:ext cx="876300" cy="876300"/>
          </a:xfrm>
          <a:prstGeom prst="rect">
            <a:avLst/>
          </a:prstGeom>
        </p:spPr>
      </p:pic>
    </p:spTree>
    <p:extLst>
      <p:ext uri="{BB962C8B-B14F-4D97-AF65-F5344CB8AC3E}">
        <p14:creationId xmlns:p14="http://schemas.microsoft.com/office/powerpoint/2010/main" val="21091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par>
                                <p:cTn id="66" presetID="53" presetClass="entr" presetSubtype="16"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par>
                                <p:cTn id="71" presetID="53" presetClass="entr" presetSubtype="16"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53" presetClass="entr" presetSubtype="16"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Effect transition="in" filter="fade">
                                      <p:cBhvr>
                                        <p:cTn id="80" dur="500"/>
                                        <p:tgtEl>
                                          <p:spTgt spid="22"/>
                                        </p:tgtEl>
                                      </p:cBhvr>
                                    </p:animEffect>
                                  </p:childTnLst>
                                </p:cTn>
                              </p:par>
                              <p:par>
                                <p:cTn id="81" presetID="53" presetClass="entr" presetSubtype="16"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Effect transition="in" filter="fade">
                                      <p:cBhvr>
                                        <p:cTn id="90" dur="500"/>
                                        <p:tgtEl>
                                          <p:spTgt spid="23"/>
                                        </p:tgtEl>
                                      </p:cBhvr>
                                    </p:animEffect>
                                  </p:childTnLst>
                                </p:cTn>
                              </p:par>
                              <p:par>
                                <p:cTn id="91" presetID="53" presetClass="entr" presetSubtype="16" fill="hold"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ppt_w</p:attrName>
                                        </p:attrNameLst>
                                      </p:cBhvr>
                                      <p:tavLst>
                                        <p:tav tm="0">
                                          <p:val>
                                            <p:fltVal val="0"/>
                                          </p:val>
                                        </p:tav>
                                        <p:tav tm="100000">
                                          <p:val>
                                            <p:strVal val="#ppt_w"/>
                                          </p:val>
                                        </p:tav>
                                      </p:tavLst>
                                    </p:anim>
                                    <p:anim calcmode="lin" valueType="num">
                                      <p:cBhvr>
                                        <p:cTn id="94" dur="500" fill="hold"/>
                                        <p:tgtEl>
                                          <p:spTgt spid="24"/>
                                        </p:tgtEl>
                                        <p:attrNameLst>
                                          <p:attrName>ppt_h</p:attrName>
                                        </p:attrNameLst>
                                      </p:cBhvr>
                                      <p:tavLst>
                                        <p:tav tm="0">
                                          <p:val>
                                            <p:fltVal val="0"/>
                                          </p:val>
                                        </p:tav>
                                        <p:tav tm="100000">
                                          <p:val>
                                            <p:strVal val="#ppt_h"/>
                                          </p:val>
                                        </p:tav>
                                      </p:tavLst>
                                    </p:anim>
                                    <p:animEffect transition="in" filter="fade">
                                      <p:cBhvr>
                                        <p:cTn id="95" dur="500"/>
                                        <p:tgtEl>
                                          <p:spTgt spid="24"/>
                                        </p:tgtEl>
                                      </p:cBhvr>
                                    </p:animEffect>
                                  </p:childTnLst>
                                </p:cTn>
                              </p:par>
                            </p:childTnLst>
                          </p:cTn>
                        </p:par>
                        <p:par>
                          <p:cTn id="96" fill="hold">
                            <p:stCondLst>
                              <p:cond delay="1000"/>
                            </p:stCondLst>
                            <p:childTnLst>
                              <p:par>
                                <p:cTn id="97" presetID="6" presetClass="entr" presetSubtype="32"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circle(out)">
                                      <p:cBhvr>
                                        <p:cTn id="9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28153" y="9857742"/>
            <a:ext cx="13639799" cy="1015663"/>
          </a:xfrm>
          <a:prstGeom prst="rect">
            <a:avLst/>
          </a:prstGeom>
          <a:noFill/>
        </p:spPr>
        <p:txBody>
          <a:bodyPr wrap="square" lIns="0" tIns="0" rIns="0" bIns="0" rtlCol="0">
            <a:spAutoFit/>
          </a:bodyPr>
          <a:lstStyle/>
          <a:p>
            <a:r>
              <a:rPr lang="en-US" sz="6600" b="1" dirty="0">
                <a:solidFill>
                  <a:srgbClr val="0070C0"/>
                </a:solidFill>
              </a:rPr>
              <a:t>What Does This Mean for You?</a:t>
            </a:r>
          </a:p>
        </p:txBody>
      </p:sp>
      <p:sp>
        <p:nvSpPr>
          <p:cNvPr id="3" name="TextBox 2">
            <a:extLst>
              <a:ext uri="{FF2B5EF4-FFF2-40B4-BE49-F238E27FC236}">
                <a16:creationId xmlns:a16="http://schemas.microsoft.com/office/drawing/2014/main" id="{01EEF56D-849B-684F-9F59-6B0B158E6256}"/>
              </a:ext>
            </a:extLst>
          </p:cNvPr>
          <p:cNvSpPr txBox="1"/>
          <p:nvPr/>
        </p:nvSpPr>
        <p:spPr>
          <a:xfrm>
            <a:off x="15800242" y="9190400"/>
            <a:ext cx="7547438" cy="2632772"/>
          </a:xfrm>
          <a:prstGeom prst="rect">
            <a:avLst/>
          </a:prstGeom>
          <a:noFill/>
        </p:spPr>
        <p:txBody>
          <a:bodyPr wrap="square" rtlCol="0">
            <a:spAutoFit/>
          </a:bodyPr>
          <a:lstStyle/>
          <a:p>
            <a:pPr>
              <a:lnSpc>
                <a:spcPct val="120000"/>
              </a:lnSpc>
              <a:spcAft>
                <a:spcPts val="1200"/>
              </a:spcAft>
            </a:pPr>
            <a:r>
              <a:rPr lang="en-US" sz="2800" dirty="0" err="1"/>
              <a:t>SAFECode</a:t>
            </a:r>
            <a:r>
              <a:rPr lang="en-US" sz="2800" dirty="0"/>
              <a:t> provides an NDA-protected (aka safe and company-sanctioned) environment for you to collaborate with your software security peers at other leading technology companies. </a:t>
            </a:r>
          </a:p>
        </p:txBody>
      </p:sp>
      <p:pic>
        <p:nvPicPr>
          <p:cNvPr id="27" name="logo" descr="A close up of a sign&#10;&#10;Description automatically generated">
            <a:extLst>
              <a:ext uri="{FF2B5EF4-FFF2-40B4-BE49-F238E27FC236}">
                <a16:creationId xmlns:a16="http://schemas.microsoft.com/office/drawing/2014/main" id="{09871ACD-77C5-9842-A0DE-4E5F6FB83009}"/>
              </a:ext>
            </a:extLst>
          </p:cNvPr>
          <p:cNvPicPr>
            <a:picLocks noChangeAspect="1"/>
          </p:cNvPicPr>
          <p:nvPr/>
        </p:nvPicPr>
        <p:blipFill>
          <a:blip r:embed="rId2"/>
          <a:stretch>
            <a:fillRect/>
          </a:stretch>
        </p:blipFill>
        <p:spPr>
          <a:xfrm>
            <a:off x="1328153" y="12093283"/>
            <a:ext cx="4000567" cy="960136"/>
          </a:xfrm>
          <a:prstGeom prst="rect">
            <a:avLst/>
          </a:prstGeom>
        </p:spPr>
      </p:pic>
      <p:pic>
        <p:nvPicPr>
          <p:cNvPr id="36" name="lines">
            <a:extLst>
              <a:ext uri="{FF2B5EF4-FFF2-40B4-BE49-F238E27FC236}">
                <a16:creationId xmlns:a16="http://schemas.microsoft.com/office/drawing/2014/main" id="{0C224411-F4D1-4A41-A785-2C06FBFABD17}"/>
              </a:ext>
            </a:extLst>
          </p:cNvPr>
          <p:cNvPicPr>
            <a:picLocks noChangeAspect="1"/>
          </p:cNvPicPr>
          <p:nvPr/>
        </p:nvPicPr>
        <p:blipFill>
          <a:blip r:embed="rId3"/>
          <a:stretch>
            <a:fillRect/>
          </a:stretch>
        </p:blipFill>
        <p:spPr>
          <a:xfrm>
            <a:off x="6838156" y="1827827"/>
            <a:ext cx="10706100" cy="3556000"/>
          </a:xfrm>
          <a:prstGeom prst="rect">
            <a:avLst/>
          </a:prstGeom>
        </p:spPr>
      </p:pic>
      <p:pic>
        <p:nvPicPr>
          <p:cNvPr id="5" name="m1">
            <a:extLst>
              <a:ext uri="{FF2B5EF4-FFF2-40B4-BE49-F238E27FC236}">
                <a16:creationId xmlns:a16="http://schemas.microsoft.com/office/drawing/2014/main" id="{84427EAB-2B89-FA43-9760-C10C7432AC3F}"/>
              </a:ext>
            </a:extLst>
          </p:cNvPr>
          <p:cNvPicPr>
            <a:picLocks noChangeAspect="1"/>
          </p:cNvPicPr>
          <p:nvPr/>
        </p:nvPicPr>
        <p:blipFill>
          <a:blip r:embed="rId4"/>
          <a:srcRect/>
          <a:stretch/>
        </p:blipFill>
        <p:spPr>
          <a:xfrm>
            <a:off x="5318270" y="4566657"/>
            <a:ext cx="3263900" cy="4010295"/>
          </a:xfrm>
          <a:prstGeom prst="rect">
            <a:avLst/>
          </a:prstGeom>
        </p:spPr>
      </p:pic>
      <p:pic>
        <p:nvPicPr>
          <p:cNvPr id="14" name="m2">
            <a:extLst>
              <a:ext uri="{FF2B5EF4-FFF2-40B4-BE49-F238E27FC236}">
                <a16:creationId xmlns:a16="http://schemas.microsoft.com/office/drawing/2014/main" id="{7CC18188-A8A9-174B-BC99-8263B920C72E}"/>
              </a:ext>
            </a:extLst>
          </p:cNvPr>
          <p:cNvPicPr>
            <a:picLocks noChangeAspect="1"/>
          </p:cNvPicPr>
          <p:nvPr/>
        </p:nvPicPr>
        <p:blipFill>
          <a:blip r:embed="rId5"/>
          <a:srcRect/>
          <a:stretch/>
        </p:blipFill>
        <p:spPr>
          <a:xfrm>
            <a:off x="10559256" y="4572661"/>
            <a:ext cx="3263900" cy="3984994"/>
          </a:xfrm>
          <a:prstGeom prst="rect">
            <a:avLst/>
          </a:prstGeom>
        </p:spPr>
      </p:pic>
      <p:pic>
        <p:nvPicPr>
          <p:cNvPr id="28" name="m3">
            <a:extLst>
              <a:ext uri="{FF2B5EF4-FFF2-40B4-BE49-F238E27FC236}">
                <a16:creationId xmlns:a16="http://schemas.microsoft.com/office/drawing/2014/main" id="{D383367F-9F7E-9047-9207-6D67FC71F3F1}"/>
              </a:ext>
            </a:extLst>
          </p:cNvPr>
          <p:cNvPicPr>
            <a:picLocks noChangeAspect="1"/>
          </p:cNvPicPr>
          <p:nvPr/>
        </p:nvPicPr>
        <p:blipFill>
          <a:blip r:embed="rId6"/>
          <a:srcRect/>
          <a:stretch/>
        </p:blipFill>
        <p:spPr>
          <a:xfrm>
            <a:off x="15800242" y="4547310"/>
            <a:ext cx="3263900" cy="4010295"/>
          </a:xfrm>
          <a:prstGeom prst="rect">
            <a:avLst/>
          </a:prstGeom>
        </p:spPr>
      </p:pic>
      <p:pic>
        <p:nvPicPr>
          <p:cNvPr id="30" name="w2">
            <a:extLst>
              <a:ext uri="{FF2B5EF4-FFF2-40B4-BE49-F238E27FC236}">
                <a16:creationId xmlns:a16="http://schemas.microsoft.com/office/drawing/2014/main" id="{4255E2B9-2BD1-2D4A-AABE-DC612F658B86}"/>
              </a:ext>
            </a:extLst>
          </p:cNvPr>
          <p:cNvPicPr>
            <a:picLocks noChangeAspect="1"/>
          </p:cNvPicPr>
          <p:nvPr/>
        </p:nvPicPr>
        <p:blipFill>
          <a:blip r:embed="rId7"/>
          <a:stretch>
            <a:fillRect/>
          </a:stretch>
        </p:blipFill>
        <p:spPr>
          <a:xfrm>
            <a:off x="8892442" y="1845986"/>
            <a:ext cx="1866900" cy="1549400"/>
          </a:xfrm>
          <a:prstGeom prst="rect">
            <a:avLst/>
          </a:prstGeom>
        </p:spPr>
      </p:pic>
      <p:pic>
        <p:nvPicPr>
          <p:cNvPr id="29" name="w1">
            <a:extLst>
              <a:ext uri="{FF2B5EF4-FFF2-40B4-BE49-F238E27FC236}">
                <a16:creationId xmlns:a16="http://schemas.microsoft.com/office/drawing/2014/main" id="{276EA4D1-BF3A-F14F-B889-30D8878FD9E5}"/>
              </a:ext>
            </a:extLst>
          </p:cNvPr>
          <p:cNvPicPr>
            <a:picLocks noChangeAspect="1"/>
          </p:cNvPicPr>
          <p:nvPr/>
        </p:nvPicPr>
        <p:blipFill>
          <a:blip r:embed="rId8"/>
          <a:stretch>
            <a:fillRect/>
          </a:stretch>
        </p:blipFill>
        <p:spPr>
          <a:xfrm>
            <a:off x="9851464" y="2927095"/>
            <a:ext cx="1270000" cy="1054100"/>
          </a:xfrm>
          <a:prstGeom prst="rect">
            <a:avLst/>
          </a:prstGeom>
        </p:spPr>
      </p:pic>
      <p:pic>
        <p:nvPicPr>
          <p:cNvPr id="31" name="w3">
            <a:extLst>
              <a:ext uri="{FF2B5EF4-FFF2-40B4-BE49-F238E27FC236}">
                <a16:creationId xmlns:a16="http://schemas.microsoft.com/office/drawing/2014/main" id="{C54954D0-CFC8-9845-97EE-B6CF9185A738}"/>
              </a:ext>
            </a:extLst>
          </p:cNvPr>
          <p:cNvPicPr>
            <a:picLocks noChangeAspect="1"/>
          </p:cNvPicPr>
          <p:nvPr/>
        </p:nvPicPr>
        <p:blipFill>
          <a:blip r:embed="rId9"/>
          <a:stretch>
            <a:fillRect/>
          </a:stretch>
        </p:blipFill>
        <p:spPr>
          <a:xfrm>
            <a:off x="9803191" y="1095364"/>
            <a:ext cx="1752600" cy="1460500"/>
          </a:xfrm>
          <a:prstGeom prst="rect">
            <a:avLst/>
          </a:prstGeom>
        </p:spPr>
      </p:pic>
      <p:pic>
        <p:nvPicPr>
          <p:cNvPr id="32" name="w4">
            <a:extLst>
              <a:ext uri="{FF2B5EF4-FFF2-40B4-BE49-F238E27FC236}">
                <a16:creationId xmlns:a16="http://schemas.microsoft.com/office/drawing/2014/main" id="{809239C2-973D-3646-AE49-A4E8F7F7D59F}"/>
              </a:ext>
            </a:extLst>
          </p:cNvPr>
          <p:cNvPicPr>
            <a:picLocks noChangeAspect="1"/>
          </p:cNvPicPr>
          <p:nvPr/>
        </p:nvPicPr>
        <p:blipFill>
          <a:blip r:embed="rId10"/>
          <a:stretch>
            <a:fillRect/>
          </a:stretch>
        </p:blipFill>
        <p:spPr>
          <a:xfrm>
            <a:off x="11359356" y="497057"/>
            <a:ext cx="1663700" cy="1397000"/>
          </a:xfrm>
          <a:prstGeom prst="rect">
            <a:avLst/>
          </a:prstGeom>
        </p:spPr>
      </p:pic>
      <p:pic>
        <p:nvPicPr>
          <p:cNvPr id="33" name="w5">
            <a:extLst>
              <a:ext uri="{FF2B5EF4-FFF2-40B4-BE49-F238E27FC236}">
                <a16:creationId xmlns:a16="http://schemas.microsoft.com/office/drawing/2014/main" id="{AF5D76E2-215A-3C4B-8A38-0C75F35A7A27}"/>
              </a:ext>
            </a:extLst>
          </p:cNvPr>
          <p:cNvPicPr>
            <a:picLocks noChangeAspect="1"/>
          </p:cNvPicPr>
          <p:nvPr/>
        </p:nvPicPr>
        <p:blipFill>
          <a:blip r:embed="rId11"/>
          <a:stretch>
            <a:fillRect/>
          </a:stretch>
        </p:blipFill>
        <p:spPr>
          <a:xfrm>
            <a:off x="12929334" y="1024541"/>
            <a:ext cx="1663700" cy="1397000"/>
          </a:xfrm>
          <a:prstGeom prst="rect">
            <a:avLst/>
          </a:prstGeom>
        </p:spPr>
      </p:pic>
      <p:pic>
        <p:nvPicPr>
          <p:cNvPr id="34" name="w6">
            <a:extLst>
              <a:ext uri="{FF2B5EF4-FFF2-40B4-BE49-F238E27FC236}">
                <a16:creationId xmlns:a16="http://schemas.microsoft.com/office/drawing/2014/main" id="{FC2CE3B8-1223-374E-BFAA-02FA006802FA}"/>
              </a:ext>
            </a:extLst>
          </p:cNvPr>
          <p:cNvPicPr>
            <a:picLocks noChangeAspect="1"/>
          </p:cNvPicPr>
          <p:nvPr/>
        </p:nvPicPr>
        <p:blipFill>
          <a:blip r:embed="rId12"/>
          <a:stretch>
            <a:fillRect/>
          </a:stretch>
        </p:blipFill>
        <p:spPr>
          <a:xfrm>
            <a:off x="13609199" y="1825614"/>
            <a:ext cx="1574800" cy="1320800"/>
          </a:xfrm>
          <a:prstGeom prst="rect">
            <a:avLst/>
          </a:prstGeom>
        </p:spPr>
      </p:pic>
      <p:pic>
        <p:nvPicPr>
          <p:cNvPr id="35" name="w7">
            <a:extLst>
              <a:ext uri="{FF2B5EF4-FFF2-40B4-BE49-F238E27FC236}">
                <a16:creationId xmlns:a16="http://schemas.microsoft.com/office/drawing/2014/main" id="{12957FE5-56E7-BA48-ADA7-73B1E744BCC6}"/>
              </a:ext>
            </a:extLst>
          </p:cNvPr>
          <p:cNvPicPr>
            <a:picLocks noChangeAspect="1"/>
          </p:cNvPicPr>
          <p:nvPr/>
        </p:nvPicPr>
        <p:blipFill>
          <a:blip r:embed="rId13"/>
          <a:stretch>
            <a:fillRect/>
          </a:stretch>
        </p:blipFill>
        <p:spPr>
          <a:xfrm>
            <a:off x="13318834" y="2741352"/>
            <a:ext cx="1574800" cy="1320800"/>
          </a:xfrm>
          <a:prstGeom prst="rect">
            <a:avLst/>
          </a:prstGeom>
        </p:spPr>
      </p:pic>
    </p:spTree>
    <p:extLst>
      <p:ext uri="{BB962C8B-B14F-4D97-AF65-F5344CB8AC3E}">
        <p14:creationId xmlns:p14="http://schemas.microsoft.com/office/powerpoint/2010/main" val="10799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63" presetClass="path" presetSubtype="0" decel="50000" fill="hold" nodeType="withEffect">
                                  <p:stCondLst>
                                    <p:cond delay="0"/>
                                  </p:stCondLst>
                                  <p:childTnLst>
                                    <p:animMotion origin="layout" path="M -0.39299 3.33333E-6 L -3.17664E-6 3.33333E-6 " pathEditMode="relative" rAng="0" ptsTypes="AA">
                                      <p:cBhvr>
                                        <p:cTn id="9" dur="1000" fill="hold"/>
                                        <p:tgtEl>
                                          <p:spTgt spid="5"/>
                                        </p:tgtEl>
                                        <p:attrNameLst>
                                          <p:attrName>ppt_x</p:attrName>
                                          <p:attrName>ppt_y</p:attrName>
                                        </p:attrNameLst>
                                      </p:cBhvr>
                                      <p:rCtr x="19754" y="0"/>
                                    </p:animMotion>
                                  </p:childTnLst>
                                </p:cTn>
                              </p:par>
                              <p:par>
                                <p:cTn id="10" presetID="35" presetClass="path" presetSubtype="0" decel="50000" fill="hold" nodeType="withEffect">
                                  <p:stCondLst>
                                    <p:cond delay="0"/>
                                  </p:stCondLst>
                                  <p:childTnLst>
                                    <p:animMotion origin="layout" path="M 0.37352 2.22222E-6 L 3.61026E-6 2.22222E-6 " pathEditMode="relative" rAng="0" ptsTypes="AA">
                                      <p:cBhvr>
                                        <p:cTn id="11" dur="1000" fill="hold"/>
                                        <p:tgtEl>
                                          <p:spTgt spid="28"/>
                                        </p:tgtEl>
                                        <p:attrNameLst>
                                          <p:attrName>ppt_x</p:attrName>
                                          <p:attrName>ppt_y</p:attrName>
                                        </p:attrNameLst>
                                      </p:cBhvr>
                                      <p:rCtr x="-18797" y="0"/>
                                    </p:animMotion>
                                  </p:childTnLst>
                                </p:cTn>
                              </p:par>
                              <p:par>
                                <p:cTn id="12" presetID="64" presetClass="path" presetSubtype="0" decel="50000" fill="hold" nodeType="withEffect">
                                  <p:stCondLst>
                                    <p:cond delay="0"/>
                                  </p:stCondLst>
                                  <p:childTnLst>
                                    <p:animMotion origin="layout" path="M 2.5542E-6 0.70891 L 2.5542E-6 2.03704E-6 " pathEditMode="relative" rAng="0" ptsTypes="AA">
                                      <p:cBhvr>
                                        <p:cTn id="13" dur="1000" fill="hold"/>
                                        <p:tgtEl>
                                          <p:spTgt spid="14"/>
                                        </p:tgtEl>
                                        <p:attrNameLst>
                                          <p:attrName>ppt_x</p:attrName>
                                          <p:attrName>ppt_y</p:attrName>
                                        </p:attrNameLst>
                                      </p:cBhvr>
                                      <p:rCtr x="0" y="-35451"/>
                                    </p:animMotion>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down)">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E2DBC-40F4-9040-A921-1E2DFAAE07B1}"/>
              </a:ext>
            </a:extLst>
          </p:cNvPr>
          <p:cNvSpPr txBox="1"/>
          <p:nvPr/>
        </p:nvSpPr>
        <p:spPr>
          <a:xfrm>
            <a:off x="7906379" y="1127054"/>
            <a:ext cx="8569654" cy="1015663"/>
          </a:xfrm>
          <a:prstGeom prst="rect">
            <a:avLst/>
          </a:prstGeom>
          <a:noFill/>
        </p:spPr>
        <p:txBody>
          <a:bodyPr wrap="none" lIns="0" tIns="0" rIns="0" bIns="0" rtlCol="0">
            <a:spAutoFit/>
          </a:bodyPr>
          <a:lstStyle/>
          <a:p>
            <a:pPr algn="ctr"/>
            <a:r>
              <a:rPr lang="en-US" sz="6600" b="1" dirty="0">
                <a:solidFill>
                  <a:srgbClr val="0070C0"/>
                </a:solidFill>
              </a:rPr>
              <a:t>How Does it Work?</a:t>
            </a:r>
          </a:p>
        </p:txBody>
      </p:sp>
      <p:sp>
        <p:nvSpPr>
          <p:cNvPr id="3" name="TextBox 2">
            <a:extLst>
              <a:ext uri="{FF2B5EF4-FFF2-40B4-BE49-F238E27FC236}">
                <a16:creationId xmlns:a16="http://schemas.microsoft.com/office/drawing/2014/main" id="{3647C243-C5D6-2F49-AE07-9266EF1C5AC7}"/>
              </a:ext>
            </a:extLst>
          </p:cNvPr>
          <p:cNvSpPr txBox="1"/>
          <p:nvPr/>
        </p:nvSpPr>
        <p:spPr>
          <a:xfrm>
            <a:off x="2542416" y="2339119"/>
            <a:ext cx="19297579" cy="568874"/>
          </a:xfrm>
          <a:prstGeom prst="rect">
            <a:avLst/>
          </a:prstGeom>
          <a:noFill/>
        </p:spPr>
        <p:txBody>
          <a:bodyPr wrap="square" rtlCol="0">
            <a:spAutoFit/>
          </a:bodyPr>
          <a:lstStyle/>
          <a:p>
            <a:pPr algn="ctr">
              <a:lnSpc>
                <a:spcPct val="120000"/>
              </a:lnSpc>
              <a:spcAft>
                <a:spcPts val="1200"/>
              </a:spcAft>
            </a:pPr>
            <a:r>
              <a:rPr lang="en-US" sz="2800" b="1" dirty="0"/>
              <a:t>SAFECode offers several ways for employees of member companies to collaborate with each other. </a:t>
            </a:r>
          </a:p>
        </p:txBody>
      </p:sp>
      <p:sp>
        <p:nvSpPr>
          <p:cNvPr id="4" name="TextBox 3">
            <a:extLst>
              <a:ext uri="{FF2B5EF4-FFF2-40B4-BE49-F238E27FC236}">
                <a16:creationId xmlns:a16="http://schemas.microsoft.com/office/drawing/2014/main" id="{67F14F71-133A-C94E-8584-0D42B02A5A8D}"/>
              </a:ext>
            </a:extLst>
          </p:cNvPr>
          <p:cNvSpPr txBox="1"/>
          <p:nvPr/>
        </p:nvSpPr>
        <p:spPr>
          <a:xfrm>
            <a:off x="886692" y="7024254"/>
            <a:ext cx="5237017" cy="5718489"/>
          </a:xfrm>
          <a:prstGeom prst="rect">
            <a:avLst/>
          </a:prstGeom>
          <a:noFill/>
        </p:spPr>
        <p:txBody>
          <a:bodyPr wrap="square" rtlCol="0">
            <a:spAutoFit/>
          </a:bodyPr>
          <a:lstStyle/>
          <a:p>
            <a:pPr algn="ctr">
              <a:lnSpc>
                <a:spcPct val="120000"/>
              </a:lnSpc>
              <a:spcAft>
                <a:spcPts val="1200"/>
              </a:spcAft>
            </a:pPr>
            <a:r>
              <a:rPr lang="en-US" sz="2800" b="1" dirty="0">
                <a:solidFill>
                  <a:srgbClr val="135EAB"/>
                </a:solidFill>
              </a:rPr>
              <a:t>Members-Only Portal</a:t>
            </a:r>
          </a:p>
          <a:p>
            <a:pPr>
              <a:lnSpc>
                <a:spcPct val="120000"/>
              </a:lnSpc>
              <a:spcAft>
                <a:spcPts val="1200"/>
              </a:spcAft>
            </a:pPr>
            <a:r>
              <a:rPr lang="en-US" sz="2200" dirty="0"/>
              <a:t>The best way to keep up-to-date on </a:t>
            </a:r>
            <a:r>
              <a:rPr lang="en-US" sz="2200" dirty="0" err="1"/>
              <a:t>SAFECode</a:t>
            </a:r>
            <a:r>
              <a:rPr lang="en-US" sz="2200" dirty="0"/>
              <a:t> activities is by joining the member portal. </a:t>
            </a:r>
            <a:r>
              <a:rPr lang="en-US" sz="2200" dirty="0" err="1"/>
              <a:t>SAFECode</a:t>
            </a:r>
            <a:r>
              <a:rPr lang="en-US" sz="2200" dirty="0"/>
              <a:t> uses Basecamp in a number of ways:</a:t>
            </a:r>
          </a:p>
          <a:p>
            <a:pPr marL="457200" indent="-457200">
              <a:lnSpc>
                <a:spcPct val="120000"/>
              </a:lnSpc>
              <a:spcAft>
                <a:spcPts val="1200"/>
              </a:spcAft>
              <a:buFont typeface="Arial" panose="020B0604020202020204" pitchFamily="34" charset="0"/>
              <a:buChar char="•"/>
            </a:pPr>
            <a:r>
              <a:rPr lang="en-US" sz="2200" dirty="0"/>
              <a:t>Hub for </a:t>
            </a:r>
            <a:r>
              <a:rPr lang="en-US" sz="2200" dirty="0" err="1"/>
              <a:t>SAFECode</a:t>
            </a:r>
            <a:r>
              <a:rPr lang="en-US" sz="2200" dirty="0"/>
              <a:t> news and announcements</a:t>
            </a:r>
          </a:p>
          <a:p>
            <a:pPr marL="457200" indent="-457200">
              <a:lnSpc>
                <a:spcPct val="120000"/>
              </a:lnSpc>
              <a:spcAft>
                <a:spcPts val="1200"/>
              </a:spcAft>
              <a:buFont typeface="Arial" panose="020B0604020202020204" pitchFamily="34" charset="0"/>
              <a:buChar char="•"/>
            </a:pPr>
            <a:r>
              <a:rPr lang="en-US" sz="2200" dirty="0"/>
              <a:t>Place for member-to-member discussion</a:t>
            </a:r>
          </a:p>
          <a:p>
            <a:pPr marL="457200" indent="-457200">
              <a:lnSpc>
                <a:spcPct val="120000"/>
              </a:lnSpc>
              <a:spcAft>
                <a:spcPts val="1200"/>
              </a:spcAft>
              <a:buFont typeface="Arial" panose="020B0604020202020204" pitchFamily="34" charset="0"/>
              <a:buChar char="•"/>
            </a:pPr>
            <a:r>
              <a:rPr lang="en-US" sz="2200" dirty="0"/>
              <a:t>Workspace for project teams and working groups</a:t>
            </a:r>
          </a:p>
          <a:p>
            <a:endParaRPr lang="en-US" dirty="0"/>
          </a:p>
        </p:txBody>
      </p:sp>
      <p:sp>
        <p:nvSpPr>
          <p:cNvPr id="6" name="TextBox 5">
            <a:extLst>
              <a:ext uri="{FF2B5EF4-FFF2-40B4-BE49-F238E27FC236}">
                <a16:creationId xmlns:a16="http://schemas.microsoft.com/office/drawing/2014/main" id="{BB0C7618-CCB4-024A-A14E-17E341CCDC2F}"/>
              </a:ext>
            </a:extLst>
          </p:cNvPr>
          <p:cNvSpPr txBox="1"/>
          <p:nvPr/>
        </p:nvSpPr>
        <p:spPr>
          <a:xfrm>
            <a:off x="6954188" y="7024254"/>
            <a:ext cx="5237017" cy="6021777"/>
          </a:xfrm>
          <a:prstGeom prst="rect">
            <a:avLst/>
          </a:prstGeom>
          <a:noFill/>
        </p:spPr>
        <p:txBody>
          <a:bodyPr wrap="square" rtlCol="0">
            <a:spAutoFit/>
          </a:bodyPr>
          <a:lstStyle/>
          <a:p>
            <a:pPr algn="ctr">
              <a:lnSpc>
                <a:spcPct val="120000"/>
              </a:lnSpc>
              <a:spcAft>
                <a:spcPts val="1200"/>
              </a:spcAft>
            </a:pPr>
            <a:r>
              <a:rPr lang="en-US" sz="2800" b="1" dirty="0">
                <a:solidFill>
                  <a:srgbClr val="135EAB"/>
                </a:solidFill>
              </a:rPr>
              <a:t>Monthly Member-led Brown Bag Sessions</a:t>
            </a:r>
          </a:p>
          <a:p>
            <a:pPr>
              <a:lnSpc>
                <a:spcPct val="120000"/>
              </a:lnSpc>
              <a:spcAft>
                <a:spcPts val="1200"/>
              </a:spcAft>
            </a:pPr>
            <a:r>
              <a:rPr lang="en-US" sz="2200" dirty="0"/>
              <a:t>SAFECode members can learn how member peers are tackling challenges in software and supply chain security via SAFECode’s members-only webinar series. </a:t>
            </a:r>
          </a:p>
          <a:p>
            <a:pPr marL="342900" indent="-342900">
              <a:lnSpc>
                <a:spcPct val="120000"/>
              </a:lnSpc>
              <a:spcAft>
                <a:spcPts val="1200"/>
              </a:spcAft>
              <a:buFont typeface="Arial" panose="020B0604020202020204" pitchFamily="34" charset="0"/>
              <a:buChar char="•"/>
            </a:pPr>
            <a:r>
              <a:rPr lang="en-US" sz="2200" dirty="0"/>
              <a:t>All sessions are one hour in length and include plenty of time for Q&amp;A and discussion. </a:t>
            </a:r>
          </a:p>
          <a:p>
            <a:pPr marL="342900" indent="-342900">
              <a:lnSpc>
                <a:spcPct val="120000"/>
              </a:lnSpc>
              <a:spcAft>
                <a:spcPts val="1200"/>
              </a:spcAft>
              <a:buFont typeface="Arial" panose="020B0604020202020204" pitchFamily="34" charset="0"/>
              <a:buChar char="•"/>
            </a:pPr>
            <a:r>
              <a:rPr lang="en-US" sz="2200" dirty="0"/>
              <a:t>Members are welcome to join us live or catch up with what they missed on-demand.</a:t>
            </a:r>
          </a:p>
        </p:txBody>
      </p:sp>
      <p:sp>
        <p:nvSpPr>
          <p:cNvPr id="7" name="TextBox 6">
            <a:extLst>
              <a:ext uri="{FF2B5EF4-FFF2-40B4-BE49-F238E27FC236}">
                <a16:creationId xmlns:a16="http://schemas.microsoft.com/office/drawing/2014/main" id="{D1E21C9C-377A-4544-89FE-AFDE5D12A8C2}"/>
              </a:ext>
            </a:extLst>
          </p:cNvPr>
          <p:cNvSpPr txBox="1"/>
          <p:nvPr/>
        </p:nvSpPr>
        <p:spPr>
          <a:xfrm>
            <a:off x="12828515" y="7024254"/>
            <a:ext cx="5237017" cy="3169009"/>
          </a:xfrm>
          <a:prstGeom prst="rect">
            <a:avLst/>
          </a:prstGeom>
          <a:noFill/>
        </p:spPr>
        <p:txBody>
          <a:bodyPr wrap="square" rtlCol="0">
            <a:spAutoFit/>
          </a:bodyPr>
          <a:lstStyle/>
          <a:p>
            <a:pPr algn="ctr">
              <a:lnSpc>
                <a:spcPct val="120000"/>
              </a:lnSpc>
              <a:spcAft>
                <a:spcPts val="1200"/>
              </a:spcAft>
            </a:pPr>
            <a:r>
              <a:rPr lang="en-US" sz="2800" b="1" dirty="0">
                <a:solidFill>
                  <a:srgbClr val="135EAB"/>
                </a:solidFill>
              </a:rPr>
              <a:t>Membership Meetings</a:t>
            </a:r>
          </a:p>
          <a:p>
            <a:pPr>
              <a:lnSpc>
                <a:spcPct val="120000"/>
              </a:lnSpc>
              <a:spcAft>
                <a:spcPts val="1200"/>
              </a:spcAft>
            </a:pPr>
            <a:r>
              <a:rPr lang="en-US" sz="2200" dirty="0" err="1"/>
              <a:t>SAFECode</a:t>
            </a:r>
            <a:r>
              <a:rPr lang="en-US" sz="2200" dirty="0"/>
              <a:t> holds an annual All-Members meeting at the RSA Conference in San Francisco as well as other in-person gathering opportunities at other events as desired by members.</a:t>
            </a:r>
          </a:p>
        </p:txBody>
      </p:sp>
      <p:sp>
        <p:nvSpPr>
          <p:cNvPr id="8" name="TextBox 7">
            <a:extLst>
              <a:ext uri="{FF2B5EF4-FFF2-40B4-BE49-F238E27FC236}">
                <a16:creationId xmlns:a16="http://schemas.microsoft.com/office/drawing/2014/main" id="{36DEE9CF-6269-0849-BC63-C6776E621830}"/>
              </a:ext>
            </a:extLst>
          </p:cNvPr>
          <p:cNvSpPr txBox="1"/>
          <p:nvPr/>
        </p:nvSpPr>
        <p:spPr>
          <a:xfrm>
            <a:off x="18730551" y="7024254"/>
            <a:ext cx="5237017" cy="5350824"/>
          </a:xfrm>
          <a:prstGeom prst="rect">
            <a:avLst/>
          </a:prstGeom>
          <a:noFill/>
        </p:spPr>
        <p:txBody>
          <a:bodyPr wrap="square" rtlCol="0">
            <a:spAutoFit/>
          </a:bodyPr>
          <a:lstStyle/>
          <a:p>
            <a:pPr algn="ctr">
              <a:lnSpc>
                <a:spcPct val="120000"/>
              </a:lnSpc>
              <a:spcAft>
                <a:spcPts val="1200"/>
              </a:spcAft>
            </a:pPr>
            <a:r>
              <a:rPr lang="en-US" sz="2800" b="1" dirty="0">
                <a:solidFill>
                  <a:srgbClr val="135EAB"/>
                </a:solidFill>
              </a:rPr>
              <a:t>Working Groups</a:t>
            </a:r>
          </a:p>
          <a:p>
            <a:pPr>
              <a:lnSpc>
                <a:spcPct val="120000"/>
              </a:lnSpc>
              <a:spcAft>
                <a:spcPts val="1200"/>
              </a:spcAft>
            </a:pPr>
            <a:r>
              <a:rPr lang="en-US" sz="2200" dirty="0"/>
              <a:t>SAFECode has a number of active working groups, led by members but supported by a professional staff, on topics proposed and selected by member representatives. </a:t>
            </a:r>
          </a:p>
          <a:p>
            <a:pPr>
              <a:lnSpc>
                <a:spcPct val="120000"/>
              </a:lnSpc>
              <a:spcAft>
                <a:spcPts val="1200"/>
              </a:spcAft>
            </a:pPr>
            <a:r>
              <a:rPr lang="en-US" sz="2200" dirty="0"/>
              <a:t>Participation in working groups can be as hands-on or hands-off as you want. Members are always welcome to submit new areas of interest.</a:t>
            </a:r>
          </a:p>
        </p:txBody>
      </p:sp>
      <p:sp>
        <p:nvSpPr>
          <p:cNvPr id="9" name="Oval 8">
            <a:extLst>
              <a:ext uri="{FF2B5EF4-FFF2-40B4-BE49-F238E27FC236}">
                <a16:creationId xmlns:a16="http://schemas.microsoft.com/office/drawing/2014/main" id="{E3F03271-1544-E347-902B-7B0CFB7687C0}"/>
              </a:ext>
            </a:extLst>
          </p:cNvPr>
          <p:cNvSpPr>
            <a:spLocks noChangeAspect="1"/>
          </p:cNvSpPr>
          <p:nvPr/>
        </p:nvSpPr>
        <p:spPr>
          <a:xfrm>
            <a:off x="2001855" y="3673270"/>
            <a:ext cx="3006688" cy="3006686"/>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F66BE3-5023-F34B-9191-07820B7076B7}"/>
              </a:ext>
            </a:extLst>
          </p:cNvPr>
          <p:cNvSpPr>
            <a:spLocks noChangeAspect="1"/>
          </p:cNvSpPr>
          <p:nvPr/>
        </p:nvSpPr>
        <p:spPr>
          <a:xfrm>
            <a:off x="7940837" y="3673270"/>
            <a:ext cx="3006688" cy="3006686"/>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6D93E8-FDD4-A24D-952C-CDF5C434F0D2}"/>
              </a:ext>
            </a:extLst>
          </p:cNvPr>
          <p:cNvSpPr>
            <a:spLocks noChangeAspect="1"/>
          </p:cNvSpPr>
          <p:nvPr/>
        </p:nvSpPr>
        <p:spPr>
          <a:xfrm>
            <a:off x="13879819" y="3673270"/>
            <a:ext cx="3006688" cy="3006686"/>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428F99E-5941-3446-AD11-095147609BD2}"/>
              </a:ext>
            </a:extLst>
          </p:cNvPr>
          <p:cNvSpPr>
            <a:spLocks noChangeAspect="1"/>
          </p:cNvSpPr>
          <p:nvPr/>
        </p:nvSpPr>
        <p:spPr>
          <a:xfrm>
            <a:off x="19818800" y="3673270"/>
            <a:ext cx="3006688" cy="3006686"/>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co1">
            <a:extLst>
              <a:ext uri="{FF2B5EF4-FFF2-40B4-BE49-F238E27FC236}">
                <a16:creationId xmlns:a16="http://schemas.microsoft.com/office/drawing/2014/main" id="{C97BAF8A-6EEF-F643-B4B4-BB95D54739DD}"/>
              </a:ext>
            </a:extLst>
          </p:cNvPr>
          <p:cNvPicPr>
            <a:picLocks noChangeAspect="1"/>
          </p:cNvPicPr>
          <p:nvPr/>
        </p:nvPicPr>
        <p:blipFill>
          <a:blip r:embed="rId2"/>
          <a:stretch>
            <a:fillRect/>
          </a:stretch>
        </p:blipFill>
        <p:spPr>
          <a:xfrm>
            <a:off x="2654299" y="4516213"/>
            <a:ext cx="1701800" cy="1320800"/>
          </a:xfrm>
          <a:prstGeom prst="rect">
            <a:avLst/>
          </a:prstGeom>
        </p:spPr>
      </p:pic>
      <p:pic>
        <p:nvPicPr>
          <p:cNvPr id="15" name="ico2">
            <a:extLst>
              <a:ext uri="{FF2B5EF4-FFF2-40B4-BE49-F238E27FC236}">
                <a16:creationId xmlns:a16="http://schemas.microsoft.com/office/drawing/2014/main" id="{F76F20AD-E7B4-CE42-8D3B-EE999ECBDA29}"/>
              </a:ext>
            </a:extLst>
          </p:cNvPr>
          <p:cNvPicPr>
            <a:picLocks noChangeAspect="1"/>
          </p:cNvPicPr>
          <p:nvPr/>
        </p:nvPicPr>
        <p:blipFill>
          <a:blip r:embed="rId3"/>
          <a:stretch>
            <a:fillRect/>
          </a:stretch>
        </p:blipFill>
        <p:spPr>
          <a:xfrm>
            <a:off x="8428181" y="4204155"/>
            <a:ext cx="2032000" cy="1765300"/>
          </a:xfrm>
          <a:prstGeom prst="rect">
            <a:avLst/>
          </a:prstGeom>
        </p:spPr>
      </p:pic>
      <p:pic>
        <p:nvPicPr>
          <p:cNvPr id="16" name="ico3">
            <a:extLst>
              <a:ext uri="{FF2B5EF4-FFF2-40B4-BE49-F238E27FC236}">
                <a16:creationId xmlns:a16="http://schemas.microsoft.com/office/drawing/2014/main" id="{51C1CCF0-46CF-9C41-A5C3-1EA0B9B5E0DC}"/>
              </a:ext>
            </a:extLst>
          </p:cNvPr>
          <p:cNvPicPr>
            <a:picLocks noChangeAspect="1"/>
          </p:cNvPicPr>
          <p:nvPr/>
        </p:nvPicPr>
        <p:blipFill>
          <a:blip r:embed="rId4"/>
          <a:stretch>
            <a:fillRect/>
          </a:stretch>
        </p:blipFill>
        <p:spPr>
          <a:xfrm>
            <a:off x="14462413" y="4255417"/>
            <a:ext cx="1841500" cy="1866900"/>
          </a:xfrm>
          <a:prstGeom prst="rect">
            <a:avLst/>
          </a:prstGeom>
        </p:spPr>
      </p:pic>
      <p:pic>
        <p:nvPicPr>
          <p:cNvPr id="17" name="ico4">
            <a:extLst>
              <a:ext uri="{FF2B5EF4-FFF2-40B4-BE49-F238E27FC236}">
                <a16:creationId xmlns:a16="http://schemas.microsoft.com/office/drawing/2014/main" id="{D9398002-C5EB-8D44-B75D-6C30E3F50C35}"/>
              </a:ext>
            </a:extLst>
          </p:cNvPr>
          <p:cNvPicPr>
            <a:picLocks noChangeAspect="1"/>
          </p:cNvPicPr>
          <p:nvPr/>
        </p:nvPicPr>
        <p:blipFill>
          <a:blip r:embed="rId5"/>
          <a:stretch>
            <a:fillRect/>
          </a:stretch>
        </p:blipFill>
        <p:spPr>
          <a:xfrm>
            <a:off x="20401394" y="4280817"/>
            <a:ext cx="1841500" cy="1841500"/>
          </a:xfrm>
          <a:prstGeom prst="rect">
            <a:avLst/>
          </a:prstGeom>
        </p:spPr>
      </p:pic>
    </p:spTree>
    <p:extLst>
      <p:ext uri="{BB962C8B-B14F-4D97-AF65-F5344CB8AC3E}">
        <p14:creationId xmlns:p14="http://schemas.microsoft.com/office/powerpoint/2010/main" val="38102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grpId="0" nodeType="withEffect">
                                  <p:stCondLst>
                                    <p:cond delay="0"/>
                                  </p:stCondLst>
                                  <p:childTnLst>
                                    <p:animMotion origin="layout" path="M -0.22951 -5.55556E-7 L -3.60049E-6 -5.55556E-7 " pathEditMode="relative" rAng="0" ptsTypes="AA">
                                      <p:cBhvr>
                                        <p:cTn id="6" dur="1000" fill="hold"/>
                                        <p:tgtEl>
                                          <p:spTgt spid="9"/>
                                        </p:tgtEl>
                                        <p:attrNameLst>
                                          <p:attrName>ppt_x</p:attrName>
                                          <p:attrName>ppt_y</p:attrName>
                                        </p:attrNameLst>
                                      </p:cBhvr>
                                      <p:rCtr x="11453" y="0"/>
                                    </p:animMotion>
                                  </p:childTnLst>
                                </p:cTn>
                              </p:par>
                              <p:par>
                                <p:cTn id="7" presetID="63" presetClass="path" presetSubtype="0" decel="50000" fill="hold" grpId="0" nodeType="withEffect">
                                  <p:stCondLst>
                                    <p:cond delay="0"/>
                                  </p:stCondLst>
                                  <p:childTnLst>
                                    <p:animMotion origin="layout" path="M -0.47034 -5.55556E-7 L -2.60434E-8 -5.55556E-7 " pathEditMode="relative" rAng="0" ptsTypes="AA">
                                      <p:cBhvr>
                                        <p:cTn id="8" dur="1000" fill="hold"/>
                                        <p:tgtEl>
                                          <p:spTgt spid="10"/>
                                        </p:tgtEl>
                                        <p:attrNameLst>
                                          <p:attrName>ppt_x</p:attrName>
                                          <p:attrName>ppt_y</p:attrName>
                                        </p:attrNameLst>
                                      </p:cBhvr>
                                      <p:rCtr x="23367" y="0"/>
                                    </p:animMotion>
                                  </p:childTnLst>
                                </p:cTn>
                              </p:par>
                              <p:par>
                                <p:cTn id="9" presetID="63" presetClass="path" presetSubtype="0" decel="50000" fill="hold" grpId="0" nodeType="withEffect">
                                  <p:stCondLst>
                                    <p:cond delay="0"/>
                                  </p:stCondLst>
                                  <p:childTnLst>
                                    <p:animMotion origin="layout" path="M -0.71561 -5.55556E-7 L -4.49248E-7 -5.55556E-7 " pathEditMode="relative" rAng="0" ptsTypes="AA">
                                      <p:cBhvr>
                                        <p:cTn id="10" dur="1000" fill="hold"/>
                                        <p:tgtEl>
                                          <p:spTgt spid="11"/>
                                        </p:tgtEl>
                                        <p:attrNameLst>
                                          <p:attrName>ppt_x</p:attrName>
                                          <p:attrName>ppt_y</p:attrName>
                                        </p:attrNameLst>
                                      </p:cBhvr>
                                      <p:rCtr x="35777" y="0"/>
                                    </p:animMotion>
                                  </p:childTnLst>
                                </p:cTn>
                              </p:par>
                              <p:par>
                                <p:cTn id="11" presetID="63" presetClass="path" presetSubtype="0" decel="50000" fill="hold" grpId="0" nodeType="withEffect">
                                  <p:stCondLst>
                                    <p:cond delay="0"/>
                                  </p:stCondLst>
                                  <p:childTnLst>
                                    <p:animMotion origin="layout" path="M -0.95918 -5.55556E-7 L -9.94205E-7 -5.55556E-7 " pathEditMode="relative" rAng="0" ptsTypes="AA">
                                      <p:cBhvr>
                                        <p:cTn id="12" dur="1000" fill="hold"/>
                                        <p:tgtEl>
                                          <p:spTgt spid="12"/>
                                        </p:tgtEl>
                                        <p:attrNameLst>
                                          <p:attrName>ppt_x</p:attrName>
                                          <p:attrName>ppt_y</p:attrName>
                                        </p:attrNameLst>
                                      </p:cBhvr>
                                      <p:rCtr x="47959" y="0"/>
                                    </p:animMotion>
                                  </p:childTnLst>
                                </p:cTn>
                              </p:par>
                              <p:par>
                                <p:cTn id="13" presetID="35" presetClass="path" presetSubtype="0" decel="50000" fill="hold" nodeType="withEffect">
                                  <p:stCondLst>
                                    <p:cond delay="0"/>
                                  </p:stCondLst>
                                  <p:childTnLst>
                                    <p:animMotion origin="layout" path="M 0.20477 -2.40741E-6 L -4.29976E-6 -2.40741E-6 " pathEditMode="relative" rAng="0" ptsTypes="AA">
                                      <p:cBhvr>
                                        <p:cTn id="14" dur="1000" fill="hold"/>
                                        <p:tgtEl>
                                          <p:spTgt spid="17"/>
                                        </p:tgtEl>
                                        <p:attrNameLst>
                                          <p:attrName>ppt_x</p:attrName>
                                          <p:attrName>ppt_y</p:attrName>
                                        </p:attrNameLst>
                                      </p:cBhvr>
                                      <p:rCtr x="-10743" y="0"/>
                                    </p:animMotion>
                                  </p:childTnLst>
                                </p:cTn>
                              </p:par>
                              <p:par>
                                <p:cTn id="15" presetID="35" presetClass="path" presetSubtype="0" decel="50000" fill="hold" nodeType="withEffect">
                                  <p:stCondLst>
                                    <p:cond delay="0"/>
                                  </p:stCondLst>
                                  <p:childTnLst>
                                    <p:animMotion origin="layout" path="M 0.44795 3.51852E-6 L -4.49248E-7 3.51852E-6 " pathEditMode="relative" rAng="0" ptsTypes="AA">
                                      <p:cBhvr>
                                        <p:cTn id="16" dur="1000" fill="hold"/>
                                        <p:tgtEl>
                                          <p:spTgt spid="16"/>
                                        </p:tgtEl>
                                        <p:attrNameLst>
                                          <p:attrName>ppt_x</p:attrName>
                                          <p:attrName>ppt_y</p:attrName>
                                        </p:attrNameLst>
                                      </p:cBhvr>
                                      <p:rCtr x="-22397" y="0"/>
                                    </p:animMotion>
                                  </p:childTnLst>
                                </p:cTn>
                              </p:par>
                              <p:par>
                                <p:cTn id="17" presetID="35" presetClass="path" presetSubtype="0" decel="50000" fill="hold" nodeType="withEffect">
                                  <p:stCondLst>
                                    <p:cond delay="0"/>
                                  </p:stCondLst>
                                  <p:childTnLst>
                                    <p:animMotion origin="layout" path="M 0.69132 -3.33333E-6 L 9.57094E-8 -3.33333E-6 " pathEditMode="relative" rAng="0" ptsTypes="AA">
                                      <p:cBhvr>
                                        <p:cTn id="18" dur="1000" fill="hold"/>
                                        <p:tgtEl>
                                          <p:spTgt spid="15"/>
                                        </p:tgtEl>
                                        <p:attrNameLst>
                                          <p:attrName>ppt_x</p:attrName>
                                          <p:attrName>ppt_y</p:attrName>
                                        </p:attrNameLst>
                                      </p:cBhvr>
                                      <p:rCtr x="-34566" y="0"/>
                                    </p:animMotion>
                                  </p:childTnLst>
                                </p:cTn>
                              </p:par>
                              <p:par>
                                <p:cTn id="19" presetID="35" presetClass="path" presetSubtype="0" decel="50000" fill="hold" nodeType="withEffect">
                                  <p:stCondLst>
                                    <p:cond delay="0"/>
                                  </p:stCondLst>
                                  <p:childTnLst>
                                    <p:animMotion origin="layout" path="M 0.93489 -5.55556E-7 L 6.40667E-7 -5.55556E-7 " pathEditMode="relative" rAng="0" ptsTypes="AA">
                                      <p:cBhvr>
                                        <p:cTn id="20" dur="1000" fill="hold"/>
                                        <p:tgtEl>
                                          <p:spTgt spid="13"/>
                                        </p:tgtEl>
                                        <p:attrNameLst>
                                          <p:attrName>ppt_x</p:attrName>
                                          <p:attrName>ppt_y</p:attrName>
                                        </p:attrNameLst>
                                      </p:cBhvr>
                                      <p:rCtr x="-46748" y="0"/>
                                    </p:animMotion>
                                  </p:childTnLst>
                                </p:cTn>
                              </p:par>
                              <p:par>
                                <p:cTn id="21" presetID="2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1000"/>
                                        <p:tgtEl>
                                          <p:spTgt spid="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1000"/>
                                        <p:tgtEl>
                                          <p:spTgt spid="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1000"/>
                                        <p:tgtEl>
                                          <p:spTgt spid="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10938892" cy="1015663"/>
          </a:xfrm>
          <a:prstGeom prst="rect">
            <a:avLst/>
          </a:prstGeom>
          <a:noFill/>
        </p:spPr>
        <p:txBody>
          <a:bodyPr wrap="none" lIns="0" tIns="0" rIns="0" bIns="0" rtlCol="0">
            <a:spAutoFit/>
          </a:bodyPr>
          <a:lstStyle/>
          <a:p>
            <a:r>
              <a:rPr lang="en-US" sz="6600" b="1" dirty="0">
                <a:solidFill>
                  <a:srgbClr val="0070C0"/>
                </a:solidFill>
              </a:rPr>
              <a:t>Why Choose </a:t>
            </a:r>
            <a:r>
              <a:rPr lang="en-US" sz="6600" b="1" dirty="0" err="1">
                <a:solidFill>
                  <a:srgbClr val="0070C0"/>
                </a:solidFill>
              </a:rPr>
              <a:t>SAFECode</a:t>
            </a:r>
            <a:r>
              <a:rPr lang="en-US" sz="6600" b="1" dirty="0">
                <a:solidFill>
                  <a:srgbClr val="0070C0"/>
                </a:solidFill>
              </a:rPr>
              <a:t>?</a:t>
            </a:r>
          </a:p>
        </p:txBody>
      </p:sp>
      <p:sp>
        <p:nvSpPr>
          <p:cNvPr id="3" name="TextBox 2">
            <a:extLst>
              <a:ext uri="{FF2B5EF4-FFF2-40B4-BE49-F238E27FC236}">
                <a16:creationId xmlns:a16="http://schemas.microsoft.com/office/drawing/2014/main" id="{01EEF56D-849B-684F-9F59-6B0B158E6256}"/>
              </a:ext>
            </a:extLst>
          </p:cNvPr>
          <p:cNvSpPr txBox="1"/>
          <p:nvPr/>
        </p:nvSpPr>
        <p:spPr>
          <a:xfrm>
            <a:off x="1390649" y="3113088"/>
            <a:ext cx="9490711" cy="1603003"/>
          </a:xfrm>
          <a:prstGeom prst="rect">
            <a:avLst/>
          </a:prstGeom>
          <a:noFill/>
        </p:spPr>
        <p:txBody>
          <a:bodyPr wrap="square" rtlCol="0">
            <a:spAutoFit/>
          </a:bodyPr>
          <a:lstStyle/>
          <a:p>
            <a:pPr>
              <a:lnSpc>
                <a:spcPct val="120000"/>
              </a:lnSpc>
              <a:spcAft>
                <a:spcPts val="1200"/>
              </a:spcAft>
            </a:pPr>
            <a:r>
              <a:rPr lang="en-US" sz="2800" dirty="0"/>
              <a:t>There are tons of opportunities to network and volunteer in cybersecurity. Why should I consider </a:t>
            </a:r>
            <a:r>
              <a:rPr lang="en-US" sz="2800" dirty="0" err="1"/>
              <a:t>SAFECode</a:t>
            </a:r>
            <a:r>
              <a:rPr lang="en-US" sz="2800" dirty="0"/>
              <a:t>? </a:t>
            </a:r>
          </a:p>
        </p:txBody>
      </p:sp>
      <p:sp>
        <p:nvSpPr>
          <p:cNvPr id="27" name="TextBox 26">
            <a:extLst>
              <a:ext uri="{FF2B5EF4-FFF2-40B4-BE49-F238E27FC236}">
                <a16:creationId xmlns:a16="http://schemas.microsoft.com/office/drawing/2014/main" id="{6857F722-81F6-9D4A-BA39-6802212888DC}"/>
              </a:ext>
            </a:extLst>
          </p:cNvPr>
          <p:cNvSpPr txBox="1"/>
          <p:nvPr/>
        </p:nvSpPr>
        <p:spPr>
          <a:xfrm>
            <a:off x="1390649" y="6467435"/>
            <a:ext cx="9490711" cy="4705391"/>
          </a:xfrm>
          <a:prstGeom prst="rect">
            <a:avLst/>
          </a:prstGeom>
          <a:noFill/>
        </p:spPr>
        <p:txBody>
          <a:bodyPr wrap="square" rtlCol="0">
            <a:spAutoFit/>
          </a:bodyPr>
          <a:lstStyle/>
          <a:p>
            <a:pPr>
              <a:lnSpc>
                <a:spcPct val="120000"/>
              </a:lnSpc>
              <a:spcAft>
                <a:spcPts val="1200"/>
              </a:spcAft>
            </a:pPr>
            <a:r>
              <a:rPr lang="en-US" sz="2800" dirty="0"/>
              <a:t>All information shared by members in </a:t>
            </a:r>
            <a:r>
              <a:rPr lang="en-US" sz="2800" dirty="0" err="1"/>
              <a:t>SAFECode</a:t>
            </a:r>
            <a:r>
              <a:rPr lang="en-US" sz="2800" dirty="0"/>
              <a:t> activities is protected under a unique NDA agreed to by all participants (including us!). Nothing you share with </a:t>
            </a:r>
            <a:r>
              <a:rPr lang="en-US" sz="2800" dirty="0" err="1"/>
              <a:t>SAFECode</a:t>
            </a:r>
            <a:r>
              <a:rPr lang="en-US" sz="2800" dirty="0"/>
              <a:t> members will be shared publicly without your explicit consent. You still need to follow our confidentiality guidance, but </a:t>
            </a:r>
            <a:r>
              <a:rPr lang="en-US" sz="2800" dirty="0" err="1"/>
              <a:t>SAFECode</a:t>
            </a:r>
            <a:r>
              <a:rPr lang="en-US" sz="2800" dirty="0"/>
              <a:t> offers additional protections that increase the depth of collaboration amongst its members.</a:t>
            </a:r>
          </a:p>
        </p:txBody>
      </p:sp>
      <p:sp>
        <p:nvSpPr>
          <p:cNvPr id="28" name="TextBox 27">
            <a:extLst>
              <a:ext uri="{FF2B5EF4-FFF2-40B4-BE49-F238E27FC236}">
                <a16:creationId xmlns:a16="http://schemas.microsoft.com/office/drawing/2014/main" id="{0FAEB691-96F1-E84D-A488-C9CC60CE058D}"/>
              </a:ext>
            </a:extLst>
          </p:cNvPr>
          <p:cNvSpPr txBox="1"/>
          <p:nvPr/>
        </p:nvSpPr>
        <p:spPr>
          <a:xfrm>
            <a:off x="1390649" y="5205214"/>
            <a:ext cx="10938892" cy="773097"/>
          </a:xfrm>
          <a:prstGeom prst="rect">
            <a:avLst/>
          </a:prstGeom>
          <a:noFill/>
        </p:spPr>
        <p:txBody>
          <a:bodyPr wrap="square" rtlCol="0">
            <a:spAutoFit/>
          </a:bodyPr>
          <a:lstStyle/>
          <a:p>
            <a:pPr>
              <a:lnSpc>
                <a:spcPct val="120000"/>
              </a:lnSpc>
              <a:spcAft>
                <a:spcPts val="1200"/>
              </a:spcAft>
            </a:pPr>
            <a:r>
              <a:rPr lang="en-US" sz="4000" b="1" dirty="0">
                <a:solidFill>
                  <a:srgbClr val="F26A31"/>
                </a:solidFill>
              </a:rPr>
              <a:t>Reason 5: It is safe and confidential</a:t>
            </a:r>
          </a:p>
        </p:txBody>
      </p:sp>
      <p:sp>
        <p:nvSpPr>
          <p:cNvPr id="29" name="Oval 28">
            <a:extLst>
              <a:ext uri="{FF2B5EF4-FFF2-40B4-BE49-F238E27FC236}">
                <a16:creationId xmlns:a16="http://schemas.microsoft.com/office/drawing/2014/main" id="{06AEFCD8-4EB2-D847-A6DA-7DC99F39C487}"/>
              </a:ext>
            </a:extLst>
          </p:cNvPr>
          <p:cNvSpPr/>
          <p:nvPr/>
        </p:nvSpPr>
        <p:spPr>
          <a:xfrm>
            <a:off x="15031419" y="3185651"/>
            <a:ext cx="7089612" cy="708961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mputer">
            <a:extLst>
              <a:ext uri="{FF2B5EF4-FFF2-40B4-BE49-F238E27FC236}">
                <a16:creationId xmlns:a16="http://schemas.microsoft.com/office/drawing/2014/main" id="{15A62A0C-F0EA-FF4A-863B-67430B7822BB}"/>
              </a:ext>
            </a:extLst>
          </p:cNvPr>
          <p:cNvPicPr>
            <a:picLocks noChangeAspect="1"/>
          </p:cNvPicPr>
          <p:nvPr/>
        </p:nvPicPr>
        <p:blipFill>
          <a:blip r:embed="rId2"/>
          <a:stretch>
            <a:fillRect/>
          </a:stretch>
        </p:blipFill>
        <p:spPr>
          <a:xfrm>
            <a:off x="16607725" y="5495631"/>
            <a:ext cx="3937000" cy="3378200"/>
          </a:xfrm>
          <a:prstGeom prst="rect">
            <a:avLst/>
          </a:prstGeom>
        </p:spPr>
      </p:pic>
      <p:pic>
        <p:nvPicPr>
          <p:cNvPr id="31" name="window">
            <a:extLst>
              <a:ext uri="{FF2B5EF4-FFF2-40B4-BE49-F238E27FC236}">
                <a16:creationId xmlns:a16="http://schemas.microsoft.com/office/drawing/2014/main" id="{9A1CC125-8211-C047-A981-B8ED58503F1B}"/>
              </a:ext>
            </a:extLst>
          </p:cNvPr>
          <p:cNvPicPr>
            <a:picLocks noChangeAspect="1"/>
          </p:cNvPicPr>
          <p:nvPr/>
        </p:nvPicPr>
        <p:blipFill>
          <a:blip r:embed="rId3"/>
          <a:stretch>
            <a:fillRect/>
          </a:stretch>
        </p:blipFill>
        <p:spPr>
          <a:xfrm>
            <a:off x="17557300" y="4282948"/>
            <a:ext cx="2286000" cy="2603500"/>
          </a:xfrm>
          <a:prstGeom prst="rect">
            <a:avLst/>
          </a:prstGeom>
        </p:spPr>
      </p:pic>
      <p:pic>
        <p:nvPicPr>
          <p:cNvPr id="30" name="lock">
            <a:extLst>
              <a:ext uri="{FF2B5EF4-FFF2-40B4-BE49-F238E27FC236}">
                <a16:creationId xmlns:a16="http://schemas.microsoft.com/office/drawing/2014/main" id="{EBFA79ED-EC65-D743-8253-AABE88D2CF26}"/>
              </a:ext>
            </a:extLst>
          </p:cNvPr>
          <p:cNvPicPr>
            <a:picLocks noChangeAspect="1"/>
          </p:cNvPicPr>
          <p:nvPr/>
        </p:nvPicPr>
        <p:blipFill>
          <a:blip r:embed="rId4"/>
          <a:stretch>
            <a:fillRect/>
          </a:stretch>
        </p:blipFill>
        <p:spPr>
          <a:xfrm>
            <a:off x="18057488" y="5597564"/>
            <a:ext cx="1231900" cy="1727200"/>
          </a:xfrm>
          <a:prstGeom prst="rect">
            <a:avLst/>
          </a:prstGeom>
        </p:spPr>
      </p:pic>
      <p:pic>
        <p:nvPicPr>
          <p:cNvPr id="14" name="shield">
            <a:extLst>
              <a:ext uri="{FF2B5EF4-FFF2-40B4-BE49-F238E27FC236}">
                <a16:creationId xmlns:a16="http://schemas.microsoft.com/office/drawing/2014/main" id="{AE7F8A9C-DC76-114D-97AC-D42366DB8117}"/>
              </a:ext>
            </a:extLst>
          </p:cNvPr>
          <p:cNvPicPr>
            <a:picLocks noChangeAspect="1"/>
          </p:cNvPicPr>
          <p:nvPr/>
        </p:nvPicPr>
        <p:blipFill>
          <a:blip r:embed="rId5"/>
          <a:stretch>
            <a:fillRect/>
          </a:stretch>
        </p:blipFill>
        <p:spPr>
          <a:xfrm>
            <a:off x="18813619" y="5673764"/>
            <a:ext cx="1244600" cy="1574800"/>
          </a:xfrm>
          <a:prstGeom prst="rect">
            <a:avLst/>
          </a:prstGeom>
        </p:spPr>
      </p:pic>
      <p:pic>
        <p:nvPicPr>
          <p:cNvPr id="5" name="hand">
            <a:extLst>
              <a:ext uri="{FF2B5EF4-FFF2-40B4-BE49-F238E27FC236}">
                <a16:creationId xmlns:a16="http://schemas.microsoft.com/office/drawing/2014/main" id="{CF1A7C02-1A0B-114A-A8CC-C2299C6AF0D0}"/>
              </a:ext>
            </a:extLst>
          </p:cNvPr>
          <p:cNvPicPr>
            <a:picLocks noChangeAspect="1"/>
          </p:cNvPicPr>
          <p:nvPr/>
        </p:nvPicPr>
        <p:blipFill>
          <a:blip r:embed="rId6"/>
          <a:stretch>
            <a:fillRect/>
          </a:stretch>
        </p:blipFill>
        <p:spPr>
          <a:xfrm>
            <a:off x="16769900" y="6676912"/>
            <a:ext cx="3073400" cy="1409700"/>
          </a:xfrm>
          <a:prstGeom prst="rect">
            <a:avLst/>
          </a:prstGeom>
        </p:spPr>
      </p:pic>
    </p:spTree>
    <p:extLst>
      <p:ext uri="{BB962C8B-B14F-4D97-AF65-F5344CB8AC3E}">
        <p14:creationId xmlns:p14="http://schemas.microsoft.com/office/powerpoint/2010/main" val="238190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64" presetClass="path" presetSubtype="0" decel="50000" fill="hold" nodeType="withEffect">
                                  <p:stCondLst>
                                    <p:cond delay="0"/>
                                  </p:stCondLst>
                                  <p:childTnLst>
                                    <p:animMotion origin="layout" path="M 1.4389E-6 0.64792 L 1.4389E-6 -3.33333E-6 " pathEditMode="relative" rAng="0" ptsTypes="AA">
                                      <p:cBhvr>
                                        <p:cTn id="11" dur="1000" fill="hold"/>
                                        <p:tgtEl>
                                          <p:spTgt spid="4"/>
                                        </p:tgtEl>
                                        <p:attrNameLst>
                                          <p:attrName>ppt_x</p:attrName>
                                          <p:attrName>ppt_y</p:attrName>
                                        </p:attrNameLst>
                                      </p:cBhvr>
                                      <p:rCtr x="0" y="-33484"/>
                                    </p:animMotion>
                                  </p:childTnLst>
                                </p:cTn>
                              </p:par>
                              <p:par>
                                <p:cTn id="12" presetID="63" presetClass="path" presetSubtype="0" decel="50000" fill="hold" nodeType="withEffect">
                                  <p:stCondLst>
                                    <p:cond delay="0"/>
                                  </p:stCondLst>
                                  <p:childTnLst>
                                    <p:animMotion origin="layout" path="M -0.62628 -4.44444E-6 L -1.3217E-7 -4.44444E-6 " pathEditMode="relative" rAng="0" ptsTypes="AA">
                                      <p:cBhvr>
                                        <p:cTn id="13" dur="1000" fill="hold"/>
                                        <p:tgtEl>
                                          <p:spTgt spid="5"/>
                                        </p:tgtEl>
                                        <p:attrNameLst>
                                          <p:attrName>ppt_x</p:attrName>
                                          <p:attrName>ppt_y</p:attrName>
                                        </p:attrNameLst>
                                      </p:cBhvr>
                                      <p:rCtr x="31311" y="0"/>
                                    </p:animMotion>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64" presetClass="path" presetSubtype="0" decel="50000" fill="hold" nodeType="withEffect">
                                  <p:stCondLst>
                                    <p:cond delay="0"/>
                                  </p:stCondLst>
                                  <p:childTnLst>
                                    <p:animMotion origin="layout" path="M -1.73839E-7 -1.22731 L -1.73839E-7 -4.81481E-6 " pathEditMode="relative" rAng="0" ptsTypes="AA">
                                      <p:cBhvr>
                                        <p:cTn id="18" dur="1000" fill="hold"/>
                                        <p:tgtEl>
                                          <p:spTgt spid="30"/>
                                        </p:tgtEl>
                                        <p:attrNameLst>
                                          <p:attrName>ppt_x</p:attrName>
                                          <p:attrName>ppt_y</p:attrName>
                                        </p:attrNameLst>
                                      </p:cBhvr>
                                      <p:rCtr x="0" y="61366"/>
                                    </p:animMotion>
                                  </p:childTnLst>
                                </p:cTn>
                              </p:par>
                              <p:par>
                                <p:cTn id="19" presetID="64" presetClass="path" presetSubtype="0" decel="50000" fill="hold" nodeType="withEffect">
                                  <p:stCondLst>
                                    <p:cond delay="0"/>
                                  </p:stCondLst>
                                  <p:childTnLst>
                                    <p:animMotion origin="layout" path="M -2.20848E-6 -1.56631 L -2.20848E-6 -4.81481E-6 " pathEditMode="relative" rAng="0" ptsTypes="AA">
                                      <p:cBhvr>
                                        <p:cTn id="20" dur="1000" fill="hold"/>
                                        <p:tgtEl>
                                          <p:spTgt spid="14"/>
                                        </p:tgtEl>
                                        <p:attrNameLst>
                                          <p:attrName>ppt_x</p:attrName>
                                          <p:attrName>ppt_y</p:attrName>
                                        </p:attrNameLst>
                                      </p:cBhvr>
                                      <p:rCtr x="0" y="78322"/>
                                    </p:animMotion>
                                  </p:childTnLst>
                                </p:cTn>
                              </p:par>
                              <p:par>
                                <p:cTn id="21" presetID="64" presetClass="path" presetSubtype="0" decel="50000" fill="hold" nodeType="withEffect">
                                  <p:stCondLst>
                                    <p:cond delay="0"/>
                                  </p:stCondLst>
                                  <p:childTnLst>
                                    <p:animMotion origin="layout" path="M 2.98327E-6 -0.57014 L 2.98327E-6 4.07407E-6 " pathEditMode="relative" rAng="0" ptsTypes="AA">
                                      <p:cBhvr>
                                        <p:cTn id="22" dur="1000" fill="hold"/>
                                        <p:tgtEl>
                                          <p:spTgt spid="31"/>
                                        </p:tgtEl>
                                        <p:attrNameLst>
                                          <p:attrName>ppt_x</p:attrName>
                                          <p:attrName>ppt_y</p:attrName>
                                        </p:attrNameLst>
                                      </p:cBhvr>
                                      <p:rCtr x="0" y="28507"/>
                                    </p:animMotion>
                                  </p:childTnLst>
                                </p:cTn>
                              </p:par>
                              <p:par>
                                <p:cTn id="23" presetID="22" presetClass="entr" presetSubtype="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1000"/>
                                        <p:tgtEl>
                                          <p:spTgt spid="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10938892" cy="1015663"/>
          </a:xfrm>
          <a:prstGeom prst="rect">
            <a:avLst/>
          </a:prstGeom>
          <a:noFill/>
        </p:spPr>
        <p:txBody>
          <a:bodyPr wrap="none" lIns="0" tIns="0" rIns="0" bIns="0" rtlCol="0">
            <a:spAutoFit/>
          </a:bodyPr>
          <a:lstStyle/>
          <a:p>
            <a:r>
              <a:rPr lang="en-US" sz="6600" b="1" dirty="0">
                <a:solidFill>
                  <a:srgbClr val="0070C0"/>
                </a:solidFill>
              </a:rPr>
              <a:t>Why Choose </a:t>
            </a:r>
            <a:r>
              <a:rPr lang="en-US" sz="6600" b="1" dirty="0" err="1">
                <a:solidFill>
                  <a:srgbClr val="0070C0"/>
                </a:solidFill>
              </a:rPr>
              <a:t>SAFECode</a:t>
            </a:r>
            <a:r>
              <a:rPr lang="en-US" sz="6600" b="1" dirty="0">
                <a:solidFill>
                  <a:srgbClr val="0070C0"/>
                </a:solidFill>
              </a:rPr>
              <a:t>?</a:t>
            </a:r>
          </a:p>
        </p:txBody>
      </p:sp>
      <p:sp>
        <p:nvSpPr>
          <p:cNvPr id="3" name="TextBox 2">
            <a:extLst>
              <a:ext uri="{FF2B5EF4-FFF2-40B4-BE49-F238E27FC236}">
                <a16:creationId xmlns:a16="http://schemas.microsoft.com/office/drawing/2014/main" id="{01EEF56D-849B-684F-9F59-6B0B158E6256}"/>
              </a:ext>
            </a:extLst>
          </p:cNvPr>
          <p:cNvSpPr txBox="1"/>
          <p:nvPr/>
        </p:nvSpPr>
        <p:spPr>
          <a:xfrm>
            <a:off x="1390649" y="3113088"/>
            <a:ext cx="9490711" cy="1603003"/>
          </a:xfrm>
          <a:prstGeom prst="rect">
            <a:avLst/>
          </a:prstGeom>
          <a:noFill/>
        </p:spPr>
        <p:txBody>
          <a:bodyPr wrap="square" rtlCol="0">
            <a:spAutoFit/>
          </a:bodyPr>
          <a:lstStyle/>
          <a:p>
            <a:pPr>
              <a:lnSpc>
                <a:spcPct val="120000"/>
              </a:lnSpc>
              <a:spcAft>
                <a:spcPts val="1200"/>
              </a:spcAft>
            </a:pPr>
            <a:r>
              <a:rPr lang="en-US" sz="2800" dirty="0"/>
              <a:t>There are tons of opportunities to network and volunteer in cybersecurity. Why should I consider </a:t>
            </a:r>
            <a:r>
              <a:rPr lang="en-US" sz="2800" dirty="0" err="1"/>
              <a:t>SAFECode</a:t>
            </a:r>
            <a:r>
              <a:rPr lang="en-US" sz="2800" dirty="0"/>
              <a:t>? </a:t>
            </a:r>
          </a:p>
        </p:txBody>
      </p:sp>
      <p:sp>
        <p:nvSpPr>
          <p:cNvPr id="27" name="TextBox 26">
            <a:extLst>
              <a:ext uri="{FF2B5EF4-FFF2-40B4-BE49-F238E27FC236}">
                <a16:creationId xmlns:a16="http://schemas.microsoft.com/office/drawing/2014/main" id="{6857F722-81F6-9D4A-BA39-6802212888DC}"/>
              </a:ext>
            </a:extLst>
          </p:cNvPr>
          <p:cNvSpPr txBox="1"/>
          <p:nvPr/>
        </p:nvSpPr>
        <p:spPr>
          <a:xfrm>
            <a:off x="1390649" y="6467435"/>
            <a:ext cx="10496551" cy="4188326"/>
          </a:xfrm>
          <a:prstGeom prst="rect">
            <a:avLst/>
          </a:prstGeom>
          <a:noFill/>
        </p:spPr>
        <p:txBody>
          <a:bodyPr wrap="square" rtlCol="0">
            <a:spAutoFit/>
          </a:bodyPr>
          <a:lstStyle/>
          <a:p>
            <a:pPr>
              <a:lnSpc>
                <a:spcPct val="120000"/>
              </a:lnSpc>
              <a:spcAft>
                <a:spcPts val="1200"/>
              </a:spcAft>
            </a:pPr>
            <a:r>
              <a:rPr lang="en-US" sz="2800" dirty="0"/>
              <a:t>Ever volunteer with an .org and feel like you spend all your time wrangling cats? We know you don’t want to spend your time setting up meetings, sending out minutes or planning events. Don’t worry – </a:t>
            </a:r>
            <a:r>
              <a:rPr lang="en-US" sz="2800" dirty="0" err="1"/>
              <a:t>SAFECode</a:t>
            </a:r>
            <a:r>
              <a:rPr lang="en-US" sz="2800" dirty="0"/>
              <a:t> has a professional staff standing by to help you. They  work hard to ensure your contribution revolves around your expertise, not your conference call wrangling, notetaking  or proofreading skills.  </a:t>
            </a:r>
          </a:p>
        </p:txBody>
      </p:sp>
      <p:sp>
        <p:nvSpPr>
          <p:cNvPr id="28" name="TextBox 27">
            <a:extLst>
              <a:ext uri="{FF2B5EF4-FFF2-40B4-BE49-F238E27FC236}">
                <a16:creationId xmlns:a16="http://schemas.microsoft.com/office/drawing/2014/main" id="{0FAEB691-96F1-E84D-A488-C9CC60CE058D}"/>
              </a:ext>
            </a:extLst>
          </p:cNvPr>
          <p:cNvSpPr txBox="1"/>
          <p:nvPr/>
        </p:nvSpPr>
        <p:spPr>
          <a:xfrm>
            <a:off x="1390649" y="5205214"/>
            <a:ext cx="10938892" cy="773097"/>
          </a:xfrm>
          <a:prstGeom prst="rect">
            <a:avLst/>
          </a:prstGeom>
          <a:noFill/>
        </p:spPr>
        <p:txBody>
          <a:bodyPr wrap="square" rtlCol="0">
            <a:spAutoFit/>
          </a:bodyPr>
          <a:lstStyle/>
          <a:p>
            <a:pPr>
              <a:lnSpc>
                <a:spcPct val="120000"/>
              </a:lnSpc>
              <a:spcAft>
                <a:spcPts val="1200"/>
              </a:spcAft>
            </a:pPr>
            <a:r>
              <a:rPr lang="en-US" sz="4000" b="1" dirty="0">
                <a:solidFill>
                  <a:srgbClr val="F26A31"/>
                </a:solidFill>
              </a:rPr>
              <a:t>Reason 4: Professional Cat Wranglers</a:t>
            </a:r>
          </a:p>
        </p:txBody>
      </p:sp>
      <p:sp>
        <p:nvSpPr>
          <p:cNvPr id="29" name="Oval 28">
            <a:extLst>
              <a:ext uri="{FF2B5EF4-FFF2-40B4-BE49-F238E27FC236}">
                <a16:creationId xmlns:a16="http://schemas.microsoft.com/office/drawing/2014/main" id="{06AEFCD8-4EB2-D847-A6DA-7DC99F39C487}"/>
              </a:ext>
            </a:extLst>
          </p:cNvPr>
          <p:cNvSpPr/>
          <p:nvPr/>
        </p:nvSpPr>
        <p:spPr>
          <a:xfrm>
            <a:off x="15031419" y="3185651"/>
            <a:ext cx="7089612" cy="708961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h2">
            <a:extLst>
              <a:ext uri="{FF2B5EF4-FFF2-40B4-BE49-F238E27FC236}">
                <a16:creationId xmlns:a16="http://schemas.microsoft.com/office/drawing/2014/main" id="{D76BAD36-60A4-6C4E-8FBA-4DC1B87282DE}"/>
              </a:ext>
            </a:extLst>
          </p:cNvPr>
          <p:cNvPicPr>
            <a:picLocks noChangeAspect="1"/>
          </p:cNvPicPr>
          <p:nvPr/>
        </p:nvPicPr>
        <p:blipFill>
          <a:blip r:embed="rId2"/>
          <a:stretch>
            <a:fillRect/>
          </a:stretch>
        </p:blipFill>
        <p:spPr>
          <a:xfrm>
            <a:off x="17014125" y="6858000"/>
            <a:ext cx="3124200" cy="2222500"/>
          </a:xfrm>
          <a:prstGeom prst="rect">
            <a:avLst/>
          </a:prstGeom>
        </p:spPr>
      </p:pic>
      <p:pic>
        <p:nvPicPr>
          <p:cNvPr id="7" name="h1">
            <a:extLst>
              <a:ext uri="{FF2B5EF4-FFF2-40B4-BE49-F238E27FC236}">
                <a16:creationId xmlns:a16="http://schemas.microsoft.com/office/drawing/2014/main" id="{CB2309B6-FBF9-354F-A956-CA2E7EB1CF0F}"/>
              </a:ext>
            </a:extLst>
          </p:cNvPr>
          <p:cNvPicPr>
            <a:picLocks noChangeAspect="1"/>
          </p:cNvPicPr>
          <p:nvPr/>
        </p:nvPicPr>
        <p:blipFill>
          <a:blip r:embed="rId3"/>
          <a:stretch>
            <a:fillRect/>
          </a:stretch>
        </p:blipFill>
        <p:spPr>
          <a:xfrm>
            <a:off x="15991775" y="4543211"/>
            <a:ext cx="5168900" cy="2870200"/>
          </a:xfrm>
          <a:prstGeom prst="rect">
            <a:avLst/>
          </a:prstGeom>
        </p:spPr>
      </p:pic>
      <p:pic>
        <p:nvPicPr>
          <p:cNvPr id="9" name="cat">
            <a:extLst>
              <a:ext uri="{FF2B5EF4-FFF2-40B4-BE49-F238E27FC236}">
                <a16:creationId xmlns:a16="http://schemas.microsoft.com/office/drawing/2014/main" id="{92BDD820-7815-CA42-86BA-AB33399156BF}"/>
              </a:ext>
            </a:extLst>
          </p:cNvPr>
          <p:cNvPicPr>
            <a:picLocks noChangeAspect="1"/>
          </p:cNvPicPr>
          <p:nvPr/>
        </p:nvPicPr>
        <p:blipFill>
          <a:blip r:embed="rId4"/>
          <a:stretch>
            <a:fillRect/>
          </a:stretch>
        </p:blipFill>
        <p:spPr>
          <a:xfrm>
            <a:off x="18087275" y="5518020"/>
            <a:ext cx="977900" cy="1016000"/>
          </a:xfrm>
          <a:prstGeom prst="rect">
            <a:avLst/>
          </a:prstGeom>
        </p:spPr>
      </p:pic>
    </p:spTree>
    <p:extLst>
      <p:ext uri="{BB962C8B-B14F-4D97-AF65-F5344CB8AC3E}">
        <p14:creationId xmlns:p14="http://schemas.microsoft.com/office/powerpoint/2010/main" val="409123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64" presetClass="path" presetSubtype="0" decel="50000" fill="hold" nodeType="withEffect">
                                  <p:stCondLst>
                                    <p:cond delay="0"/>
                                  </p:stCondLst>
                                  <p:childTnLst>
                                    <p:animMotion origin="layout" path="M 1.4389E-6 -1.34919 L 1.4389E-6 3.7037E-7 " pathEditMode="relative" rAng="0" ptsTypes="AA">
                                      <p:cBhvr>
                                        <p:cTn id="11" dur="1000" fill="hold"/>
                                        <p:tgtEl>
                                          <p:spTgt spid="7"/>
                                        </p:tgtEl>
                                        <p:attrNameLst>
                                          <p:attrName>ppt_x</p:attrName>
                                          <p:attrName>ppt_y</p:attrName>
                                        </p:attrNameLst>
                                      </p:cBhvr>
                                      <p:rCtr x="0" y="67465"/>
                                    </p:animMotion>
                                  </p:childTnLst>
                                </p:cTn>
                              </p:par>
                              <p:par>
                                <p:cTn id="12" presetID="64" presetClass="path" presetSubtype="0" decel="50000" fill="hold" nodeType="withEffect">
                                  <p:stCondLst>
                                    <p:cond delay="0"/>
                                  </p:stCondLst>
                                  <p:childTnLst>
                                    <p:animMotion origin="layout" path="M 1.4389E-6 -2.07431 L 1.4389E-6 1.48148E-6 " pathEditMode="relative" rAng="0" ptsTypes="AA">
                                      <p:cBhvr>
                                        <p:cTn id="13" dur="1000" fill="hold"/>
                                        <p:tgtEl>
                                          <p:spTgt spid="8"/>
                                        </p:tgtEl>
                                        <p:attrNameLst>
                                          <p:attrName>ppt_x</p:attrName>
                                          <p:attrName>ppt_y</p:attrName>
                                        </p:attrNameLst>
                                      </p:cBhvr>
                                      <p:rCtr x="0" y="103715"/>
                                    </p:animMotion>
                                  </p:childTnLst>
                                </p:cTn>
                              </p:par>
                              <p:par>
                                <p:cTn id="14" presetID="64" presetClass="path" presetSubtype="0" decel="50000" fill="hold" nodeType="withEffect">
                                  <p:stCondLst>
                                    <p:cond delay="0"/>
                                  </p:stCondLst>
                                  <p:childTnLst>
                                    <p:animMotion origin="layout" path="M 1.4389E-6 -2.59178 L 1.4389E-6 -1.85185E-6 " pathEditMode="relative" rAng="0" ptsTypes="AA">
                                      <p:cBhvr>
                                        <p:cTn id="15" dur="1000" fill="hold"/>
                                        <p:tgtEl>
                                          <p:spTgt spid="9"/>
                                        </p:tgtEl>
                                        <p:attrNameLst>
                                          <p:attrName>ppt_x</p:attrName>
                                          <p:attrName>ppt_y</p:attrName>
                                        </p:attrNameLst>
                                      </p:cBhvr>
                                      <p:rCtr x="0" y="129595"/>
                                    </p:animMotion>
                                  </p:childTnLst>
                                </p:cTn>
                              </p:par>
                              <p:par>
                                <p:cTn id="16" presetID="22"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000"/>
                                        <p:tgtEl>
                                          <p:spTgt spid="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1000"/>
                                        <p:tgtEl>
                                          <p:spTgt spid="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10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P spid="28"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13672-4679-7748-80C3-BBB1421D73D2}"/>
              </a:ext>
            </a:extLst>
          </p:cNvPr>
          <p:cNvSpPr txBox="1"/>
          <p:nvPr/>
        </p:nvSpPr>
        <p:spPr>
          <a:xfrm>
            <a:off x="1390650" y="1305262"/>
            <a:ext cx="10938892" cy="1015663"/>
          </a:xfrm>
          <a:prstGeom prst="rect">
            <a:avLst/>
          </a:prstGeom>
          <a:noFill/>
        </p:spPr>
        <p:txBody>
          <a:bodyPr wrap="none" lIns="0" tIns="0" rIns="0" bIns="0" rtlCol="0">
            <a:spAutoFit/>
          </a:bodyPr>
          <a:lstStyle/>
          <a:p>
            <a:r>
              <a:rPr lang="en-US" sz="6600" b="1" dirty="0">
                <a:solidFill>
                  <a:srgbClr val="0070C0"/>
                </a:solidFill>
              </a:rPr>
              <a:t>Why Choose </a:t>
            </a:r>
            <a:r>
              <a:rPr lang="en-US" sz="6600" b="1" dirty="0" err="1">
                <a:solidFill>
                  <a:srgbClr val="0070C0"/>
                </a:solidFill>
              </a:rPr>
              <a:t>SAFECode</a:t>
            </a:r>
            <a:r>
              <a:rPr lang="en-US" sz="6600" b="1" dirty="0">
                <a:solidFill>
                  <a:srgbClr val="0070C0"/>
                </a:solidFill>
              </a:rPr>
              <a:t>?</a:t>
            </a:r>
          </a:p>
        </p:txBody>
      </p:sp>
      <p:sp>
        <p:nvSpPr>
          <p:cNvPr id="3" name="TextBox 2">
            <a:extLst>
              <a:ext uri="{FF2B5EF4-FFF2-40B4-BE49-F238E27FC236}">
                <a16:creationId xmlns:a16="http://schemas.microsoft.com/office/drawing/2014/main" id="{01EEF56D-849B-684F-9F59-6B0B158E6256}"/>
              </a:ext>
            </a:extLst>
          </p:cNvPr>
          <p:cNvSpPr txBox="1"/>
          <p:nvPr/>
        </p:nvSpPr>
        <p:spPr>
          <a:xfrm>
            <a:off x="1390649" y="3113088"/>
            <a:ext cx="9490711" cy="1603003"/>
          </a:xfrm>
          <a:prstGeom prst="rect">
            <a:avLst/>
          </a:prstGeom>
          <a:noFill/>
        </p:spPr>
        <p:txBody>
          <a:bodyPr wrap="square" rtlCol="0">
            <a:spAutoFit/>
          </a:bodyPr>
          <a:lstStyle/>
          <a:p>
            <a:pPr>
              <a:lnSpc>
                <a:spcPct val="120000"/>
              </a:lnSpc>
              <a:spcAft>
                <a:spcPts val="1200"/>
              </a:spcAft>
            </a:pPr>
            <a:r>
              <a:rPr lang="en-US" sz="2800" dirty="0"/>
              <a:t>There are tons of opportunities to network and volunteer in cybersecurity. Why should I consider </a:t>
            </a:r>
            <a:r>
              <a:rPr lang="en-US" sz="2800" dirty="0" err="1"/>
              <a:t>SAFECode</a:t>
            </a:r>
            <a:r>
              <a:rPr lang="en-US" sz="2800" dirty="0"/>
              <a:t>? </a:t>
            </a:r>
          </a:p>
        </p:txBody>
      </p:sp>
      <p:sp>
        <p:nvSpPr>
          <p:cNvPr id="27" name="TextBox 26">
            <a:extLst>
              <a:ext uri="{FF2B5EF4-FFF2-40B4-BE49-F238E27FC236}">
                <a16:creationId xmlns:a16="http://schemas.microsoft.com/office/drawing/2014/main" id="{6857F722-81F6-9D4A-BA39-6802212888DC}"/>
              </a:ext>
            </a:extLst>
          </p:cNvPr>
          <p:cNvSpPr txBox="1"/>
          <p:nvPr/>
        </p:nvSpPr>
        <p:spPr>
          <a:xfrm>
            <a:off x="1390649" y="6467435"/>
            <a:ext cx="12246974" cy="5222455"/>
          </a:xfrm>
          <a:prstGeom prst="rect">
            <a:avLst/>
          </a:prstGeom>
          <a:noFill/>
        </p:spPr>
        <p:txBody>
          <a:bodyPr wrap="square" rtlCol="0">
            <a:spAutoFit/>
          </a:bodyPr>
          <a:lstStyle/>
          <a:p>
            <a:pPr>
              <a:lnSpc>
                <a:spcPct val="120000"/>
              </a:lnSpc>
              <a:spcAft>
                <a:spcPts val="1200"/>
              </a:spcAft>
            </a:pPr>
            <a:r>
              <a:rPr lang="en-US" sz="2800" dirty="0"/>
              <a:t>Let’s be honest, software security isn’t easy. And even when we figure out what needs to be done, getting it done at scale is an entirely different matter. Our fellow </a:t>
            </a:r>
            <a:r>
              <a:rPr lang="en-US" sz="2800" dirty="0" err="1"/>
              <a:t>SAFECode</a:t>
            </a:r>
            <a:r>
              <a:rPr lang="en-US" sz="2800" dirty="0"/>
              <a:t> members are in the same boat. They represent some of the world’s largest global software companies and they know that just handing you a checklist of good things to do won’t get the job done. They know that even the smallest changes can be hard to make in the largest organizations. Find the folks who are walking in your shoes and see if you can’t work together to find a way up those hills and around those roadblocks.</a:t>
            </a:r>
          </a:p>
        </p:txBody>
      </p:sp>
      <p:sp>
        <p:nvSpPr>
          <p:cNvPr id="28" name="TextBox 27">
            <a:extLst>
              <a:ext uri="{FF2B5EF4-FFF2-40B4-BE49-F238E27FC236}">
                <a16:creationId xmlns:a16="http://schemas.microsoft.com/office/drawing/2014/main" id="{0FAEB691-96F1-E84D-A488-C9CC60CE058D}"/>
              </a:ext>
            </a:extLst>
          </p:cNvPr>
          <p:cNvSpPr txBox="1"/>
          <p:nvPr/>
        </p:nvSpPr>
        <p:spPr>
          <a:xfrm>
            <a:off x="1390649" y="5205214"/>
            <a:ext cx="10938892" cy="773097"/>
          </a:xfrm>
          <a:prstGeom prst="rect">
            <a:avLst/>
          </a:prstGeom>
          <a:noFill/>
        </p:spPr>
        <p:txBody>
          <a:bodyPr wrap="square" rtlCol="0">
            <a:spAutoFit/>
          </a:bodyPr>
          <a:lstStyle/>
          <a:p>
            <a:pPr>
              <a:lnSpc>
                <a:spcPct val="120000"/>
              </a:lnSpc>
              <a:spcAft>
                <a:spcPts val="1200"/>
              </a:spcAft>
            </a:pPr>
            <a:r>
              <a:rPr lang="en-US" sz="4000" b="1" dirty="0">
                <a:solidFill>
                  <a:srgbClr val="F26A31"/>
                </a:solidFill>
              </a:rPr>
              <a:t>Reason 3: Your job is hard</a:t>
            </a:r>
          </a:p>
        </p:txBody>
      </p:sp>
      <p:sp>
        <p:nvSpPr>
          <p:cNvPr id="29" name="Oval 28">
            <a:extLst>
              <a:ext uri="{FF2B5EF4-FFF2-40B4-BE49-F238E27FC236}">
                <a16:creationId xmlns:a16="http://schemas.microsoft.com/office/drawing/2014/main" id="{06AEFCD8-4EB2-D847-A6DA-7DC99F39C487}"/>
              </a:ext>
            </a:extLst>
          </p:cNvPr>
          <p:cNvSpPr/>
          <p:nvPr/>
        </p:nvSpPr>
        <p:spPr>
          <a:xfrm>
            <a:off x="15031419" y="3185651"/>
            <a:ext cx="7089612" cy="7089610"/>
          </a:xfrm>
          <a:prstGeom prst="ellipse">
            <a:avLst/>
          </a:prstGeom>
          <a:solidFill>
            <a:srgbClr val="13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g">
            <a:extLst>
              <a:ext uri="{FF2B5EF4-FFF2-40B4-BE49-F238E27FC236}">
                <a16:creationId xmlns:a16="http://schemas.microsoft.com/office/drawing/2014/main" id="{0175DD2F-E07C-5E44-9B4C-9675F327C0E8}"/>
              </a:ext>
            </a:extLst>
          </p:cNvPr>
          <p:cNvPicPr>
            <a:picLocks noChangeAspect="1"/>
          </p:cNvPicPr>
          <p:nvPr/>
        </p:nvPicPr>
        <p:blipFill>
          <a:blip r:embed="rId2"/>
          <a:stretch>
            <a:fillRect/>
          </a:stretch>
        </p:blipFill>
        <p:spPr>
          <a:xfrm>
            <a:off x="16458426" y="4696300"/>
            <a:ext cx="4114800" cy="4102100"/>
          </a:xfrm>
          <a:prstGeom prst="rect">
            <a:avLst/>
          </a:prstGeom>
        </p:spPr>
      </p:pic>
      <p:pic>
        <p:nvPicPr>
          <p:cNvPr id="5" name="people">
            <a:extLst>
              <a:ext uri="{FF2B5EF4-FFF2-40B4-BE49-F238E27FC236}">
                <a16:creationId xmlns:a16="http://schemas.microsoft.com/office/drawing/2014/main" id="{C76FBAAA-631E-424C-A321-7EB6332B52E5}"/>
              </a:ext>
            </a:extLst>
          </p:cNvPr>
          <p:cNvPicPr>
            <a:picLocks noChangeAspect="1"/>
          </p:cNvPicPr>
          <p:nvPr/>
        </p:nvPicPr>
        <p:blipFill>
          <a:blip r:embed="rId3"/>
          <a:stretch>
            <a:fillRect/>
          </a:stretch>
        </p:blipFill>
        <p:spPr>
          <a:xfrm>
            <a:off x="16398175" y="6043628"/>
            <a:ext cx="4356100" cy="2019300"/>
          </a:xfrm>
          <a:prstGeom prst="rect">
            <a:avLst/>
          </a:prstGeom>
        </p:spPr>
      </p:pic>
      <p:pic>
        <p:nvPicPr>
          <p:cNvPr id="4" name="handshake">
            <a:extLst>
              <a:ext uri="{FF2B5EF4-FFF2-40B4-BE49-F238E27FC236}">
                <a16:creationId xmlns:a16="http://schemas.microsoft.com/office/drawing/2014/main" id="{20B18D38-6694-ED4C-904B-EA8826166863}"/>
              </a:ext>
            </a:extLst>
          </p:cNvPr>
          <p:cNvPicPr>
            <a:picLocks noChangeAspect="1"/>
          </p:cNvPicPr>
          <p:nvPr/>
        </p:nvPicPr>
        <p:blipFill>
          <a:blip r:embed="rId4"/>
          <a:stretch>
            <a:fillRect/>
          </a:stretch>
        </p:blipFill>
        <p:spPr>
          <a:xfrm>
            <a:off x="16156875" y="7093134"/>
            <a:ext cx="4838700" cy="2908300"/>
          </a:xfrm>
          <a:prstGeom prst="rect">
            <a:avLst/>
          </a:prstGeom>
        </p:spPr>
      </p:pic>
    </p:spTree>
    <p:extLst>
      <p:ext uri="{BB962C8B-B14F-4D97-AF65-F5344CB8AC3E}">
        <p14:creationId xmlns:p14="http://schemas.microsoft.com/office/powerpoint/2010/main" val="187323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1000"/>
                                        <p:tgtEl>
                                          <p:spTgt spid="2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1000"/>
                                        <p:tgtEl>
                                          <p:spTgt spid="27"/>
                                        </p:tgtEl>
                                      </p:cBhvr>
                                    </p:animEffect>
                                  </p:childTnLst>
                                </p:cTn>
                              </p:par>
                              <p:par>
                                <p:cTn id="22" presetID="8" presetClass="emph" presetSubtype="0" repeatCount="indefinite" fill="hold" nodeType="withEffect">
                                  <p:stCondLst>
                                    <p:cond delay="0"/>
                                  </p:stCondLst>
                                  <p:childTnLst>
                                    <p:animRot by="-21600000">
                                      <p:cBhvr>
                                        <p:cTn id="23" dur="3000" fill="hold"/>
                                        <p:tgtEl>
                                          <p:spTgt spid="6"/>
                                        </p:tgtEl>
                                        <p:attrNameLst>
                                          <p:attrName>r</p:attrName>
                                        </p:attrNameLst>
                                      </p:cBhvr>
                                    </p:animRot>
                                  </p:childTnLst>
                                </p:cTn>
                              </p:par>
                              <p:par>
                                <p:cTn id="24" presetID="64" presetClass="path" presetSubtype="0" decel="50000" fill="hold" nodeType="withEffect">
                                  <p:stCondLst>
                                    <p:cond delay="0"/>
                                  </p:stCondLst>
                                  <p:childTnLst>
                                    <p:animMotion origin="layout" path="M 1.4389E-6 0.64791 L 1.4389E-6 1.85185E-6 " pathEditMode="relative" rAng="0" ptsTypes="AA">
                                      <p:cBhvr>
                                        <p:cTn id="25" dur="1000" fill="hold"/>
                                        <p:tgtEl>
                                          <p:spTgt spid="4"/>
                                        </p:tgtEl>
                                        <p:attrNameLst>
                                          <p:attrName>ppt_x</p:attrName>
                                          <p:attrName>ppt_y</p:attrName>
                                        </p:attrNameLst>
                                      </p:cBhvr>
                                      <p:rCtr x="0" y="-32396"/>
                                    </p:animMotion>
                                  </p:childTnLst>
                                </p:cTn>
                              </p:par>
                              <p:par>
                                <p:cTn id="26" presetID="64" presetClass="path" presetSubtype="0" decel="50000" fill="hold" nodeType="withEffect">
                                  <p:stCondLst>
                                    <p:cond delay="0"/>
                                  </p:stCondLst>
                                  <p:childTnLst>
                                    <p:animMotion origin="layout" path="M 1.4389E-6 -1.56632 L 1.4389E-6 3.88889E-6 " pathEditMode="relative" rAng="0" ptsTypes="AA">
                                      <p:cBhvr>
                                        <p:cTn id="27" dur="1000" fill="hold"/>
                                        <p:tgtEl>
                                          <p:spTgt spid="5"/>
                                        </p:tgtEl>
                                        <p:attrNameLst>
                                          <p:attrName>ppt_x</p:attrName>
                                          <p:attrName>ppt_y</p:attrName>
                                        </p:attrNameLst>
                                      </p:cBhvr>
                                      <p:rCtr x="0" y="783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P spid="28" grpId="0"/>
      <p:bldP spid="2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TotalTime>
  <Words>1476</Words>
  <Application>Microsoft Macintosh PowerPoint</Application>
  <PresentationFormat>Custom</PresentationFormat>
  <Paragraphs>90</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Tudor Vedeanu</dc:creator>
  <cp:lastModifiedBy>Stacy Simpson</cp:lastModifiedBy>
  <cp:revision>136</cp:revision>
  <dcterms:created xsi:type="dcterms:W3CDTF">2019-07-15T06:09:36Z</dcterms:created>
  <dcterms:modified xsi:type="dcterms:W3CDTF">2019-08-27T15:26:41Z</dcterms:modified>
</cp:coreProperties>
</file>